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ndal" panose="020B0604020202020204" charset="-18"/>
      <p:regular r:id="rId19"/>
    </p:embeddedFont>
    <p:embeddedFont>
      <p:font typeface="Canva Sans" panose="020B0604020202020204" charset="0"/>
      <p:regular r:id="rId20"/>
    </p:embeddedFont>
    <p:embeddedFont>
      <p:font typeface="Canva San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0" autoAdjust="0"/>
    <p:restoredTop sz="85016" autoAdjust="0"/>
  </p:normalViewPr>
  <p:slideViewPr>
    <p:cSldViewPr>
      <p:cViewPr varScale="1">
        <p:scale>
          <a:sx n="71" d="100"/>
          <a:sy n="71" d="100"/>
        </p:scale>
        <p:origin x="384" y="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V </a:t>
            </a:r>
            <a:r>
              <a:rPr lang="en-US" dirty="0" err="1"/>
              <a:t>osmém</a:t>
            </a:r>
            <a:r>
              <a:rPr lang="en-US" dirty="0"/>
              <a:t> </a:t>
            </a:r>
            <a:r>
              <a:rPr lang="en-US" dirty="0" err="1"/>
              <a:t>ročníku</a:t>
            </a:r>
            <a:r>
              <a:rPr lang="en-US" dirty="0"/>
              <a:t> </a:t>
            </a:r>
            <a:r>
              <a:rPr lang="en-US" dirty="0" err="1"/>
              <a:t>každá</a:t>
            </a:r>
            <a:r>
              <a:rPr lang="en-US" dirty="0"/>
              <a:t> </a:t>
            </a:r>
            <a:r>
              <a:rPr lang="en-US" dirty="0" err="1"/>
              <a:t>třída</a:t>
            </a:r>
            <a:r>
              <a:rPr lang="en-US" dirty="0"/>
              <a:t> </a:t>
            </a:r>
            <a:r>
              <a:rPr lang="en-US" dirty="0" err="1"/>
              <a:t>navštívila</a:t>
            </a:r>
            <a:r>
              <a:rPr lang="en-US" dirty="0"/>
              <a:t> </a:t>
            </a:r>
            <a:r>
              <a:rPr lang="en-US" dirty="0" err="1"/>
              <a:t>Informační</a:t>
            </a:r>
            <a:r>
              <a:rPr lang="en-US" dirty="0"/>
              <a:t> a </a:t>
            </a:r>
            <a:r>
              <a:rPr lang="en-US" dirty="0" err="1"/>
              <a:t>poradenské</a:t>
            </a:r>
            <a:r>
              <a:rPr lang="en-US" dirty="0"/>
              <a:t> </a:t>
            </a:r>
            <a:r>
              <a:rPr lang="en-US" dirty="0" err="1"/>
              <a:t>středisko</a:t>
            </a:r>
            <a:r>
              <a:rPr lang="en-US" dirty="0"/>
              <a:t> (IPS),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poskytuje</a:t>
            </a:r>
            <a:r>
              <a:rPr lang="en-US" dirty="0"/>
              <a:t> </a:t>
            </a:r>
            <a:r>
              <a:rPr lang="en-US" dirty="0" err="1"/>
              <a:t>bezplatné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kariérového</a:t>
            </a:r>
            <a:r>
              <a:rPr lang="en-US" dirty="0"/>
              <a:t> </a:t>
            </a:r>
            <a:r>
              <a:rPr lang="en-US" dirty="0" err="1"/>
              <a:t>poradenství</a:t>
            </a:r>
            <a:r>
              <a:rPr lang="en-US" dirty="0"/>
              <a:t>.</a:t>
            </a:r>
          </a:p>
          <a:p>
            <a:r>
              <a:rPr lang="en-US" dirty="0"/>
              <a:t>v </a:t>
            </a:r>
            <a:r>
              <a:rPr lang="en-US" dirty="0" err="1"/>
              <a:t>září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TS </a:t>
            </a:r>
            <a:r>
              <a:rPr lang="en-US" dirty="0" err="1"/>
              <a:t>představily</a:t>
            </a:r>
            <a:r>
              <a:rPr lang="en-US" dirty="0"/>
              <a:t>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školy</a:t>
            </a:r>
            <a:endParaRPr lang="en-US" dirty="0"/>
          </a:p>
          <a:p>
            <a:r>
              <a:rPr lang="en-US" dirty="0"/>
              <a:t>S </a:t>
            </a:r>
            <a:r>
              <a:rPr lang="en-US" dirty="0" err="1"/>
              <a:t>čím</a:t>
            </a:r>
            <a:r>
              <a:rPr lang="en-US" dirty="0"/>
              <a:t> </a:t>
            </a:r>
            <a:r>
              <a:rPr lang="en-US" dirty="0" err="1"/>
              <a:t>Salmondo</a:t>
            </a:r>
            <a:r>
              <a:rPr lang="en-US" dirty="0"/>
              <a:t> </a:t>
            </a:r>
            <a:r>
              <a:rPr lang="en-US" dirty="0" err="1"/>
              <a:t>žákům</a:t>
            </a:r>
            <a:r>
              <a:rPr lang="en-US" dirty="0"/>
              <a:t> </a:t>
            </a:r>
            <a:r>
              <a:rPr lang="en-US" dirty="0" err="1"/>
              <a:t>pomůže</a:t>
            </a:r>
            <a:r>
              <a:rPr lang="en-US" dirty="0"/>
              <a:t>?</a:t>
            </a:r>
          </a:p>
          <a:p>
            <a:r>
              <a:rPr lang="en-US" dirty="0" err="1"/>
              <a:t>Zjistí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o </a:t>
            </a:r>
            <a:r>
              <a:rPr lang="en-US" dirty="0" err="1"/>
              <a:t>sobě</a:t>
            </a:r>
            <a:r>
              <a:rPr lang="en-US" dirty="0"/>
              <a:t> - o </a:t>
            </a:r>
            <a:r>
              <a:rPr lang="en-US" dirty="0" err="1"/>
              <a:t>své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, </a:t>
            </a:r>
            <a:r>
              <a:rPr lang="en-US" dirty="0" err="1"/>
              <a:t>zájmech</a:t>
            </a:r>
            <a:r>
              <a:rPr lang="en-US" dirty="0"/>
              <a:t>, </a:t>
            </a:r>
            <a:r>
              <a:rPr lang="en-US" dirty="0" err="1"/>
              <a:t>silných</a:t>
            </a:r>
            <a:r>
              <a:rPr lang="en-US" dirty="0"/>
              <a:t> </a:t>
            </a:r>
            <a:r>
              <a:rPr lang="en-US" dirty="0" err="1"/>
              <a:t>stránkách</a:t>
            </a:r>
            <a:r>
              <a:rPr lang="en-US" dirty="0"/>
              <a:t>, </a:t>
            </a:r>
            <a:r>
              <a:rPr lang="en-US" dirty="0" err="1"/>
              <a:t>motivaci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hodnotách</a:t>
            </a:r>
            <a:r>
              <a:rPr lang="en-US" dirty="0"/>
              <a:t>.</a:t>
            </a:r>
          </a:p>
          <a:p>
            <a:r>
              <a:rPr lang="en-US" dirty="0" err="1"/>
              <a:t>Objeví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obory</a:t>
            </a:r>
            <a:r>
              <a:rPr lang="en-US" dirty="0"/>
              <a:t>, </a:t>
            </a:r>
            <a:r>
              <a:rPr lang="en-US" dirty="0" err="1"/>
              <a:t>studijní</a:t>
            </a:r>
            <a:r>
              <a:rPr lang="en-US" dirty="0"/>
              <a:t> </a:t>
            </a:r>
            <a:r>
              <a:rPr lang="en-US" dirty="0" err="1"/>
              <a:t>směry</a:t>
            </a:r>
            <a:r>
              <a:rPr lang="en-US" dirty="0"/>
              <a:t> a </a:t>
            </a:r>
            <a:r>
              <a:rPr lang="en-US" dirty="0" err="1"/>
              <a:t>profese</a:t>
            </a:r>
            <a:r>
              <a:rPr lang="en-US" dirty="0"/>
              <a:t> </a:t>
            </a:r>
            <a:r>
              <a:rPr lang="en-US" dirty="0" err="1"/>
              <a:t>jim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dobře</a:t>
            </a:r>
            <a:r>
              <a:rPr lang="en-US" dirty="0"/>
              <a:t> </a:t>
            </a:r>
            <a:r>
              <a:rPr lang="en-US" dirty="0" err="1"/>
              <a:t>sedět</a:t>
            </a:r>
            <a:r>
              <a:rPr lang="en-US" dirty="0"/>
              <a:t>.</a:t>
            </a:r>
          </a:p>
          <a:p>
            <a:r>
              <a:rPr lang="en-US" dirty="0" err="1"/>
              <a:t>Najdou</a:t>
            </a:r>
            <a:r>
              <a:rPr lang="en-US" dirty="0"/>
              <a:t> </a:t>
            </a:r>
            <a:r>
              <a:rPr lang="en-US" dirty="0" err="1"/>
              <a:t>potřebné</a:t>
            </a:r>
            <a:r>
              <a:rPr lang="en-US" dirty="0"/>
              <a:t> </a:t>
            </a:r>
            <a:r>
              <a:rPr lang="en-US" dirty="0" err="1"/>
              <a:t>informace</a:t>
            </a:r>
            <a:r>
              <a:rPr lang="en-US" dirty="0"/>
              <a:t> o </a:t>
            </a:r>
            <a:r>
              <a:rPr lang="en-US" dirty="0" err="1"/>
              <a:t>pracovních</a:t>
            </a:r>
            <a:r>
              <a:rPr lang="en-US" dirty="0"/>
              <a:t> </a:t>
            </a:r>
            <a:r>
              <a:rPr lang="en-US" dirty="0" err="1"/>
              <a:t>pozicích</a:t>
            </a:r>
            <a:r>
              <a:rPr lang="en-US" dirty="0"/>
              <a:t>, </a:t>
            </a:r>
            <a:r>
              <a:rPr lang="en-US" dirty="0" err="1"/>
              <a:t>školách</a:t>
            </a:r>
            <a:r>
              <a:rPr lang="en-US" dirty="0"/>
              <a:t> a </a:t>
            </a:r>
            <a:r>
              <a:rPr lang="en-US" dirty="0" err="1"/>
              <a:t>oborech</a:t>
            </a:r>
            <a:r>
              <a:rPr lang="en-US" dirty="0"/>
              <a:t>.</a:t>
            </a:r>
          </a:p>
          <a:p>
            <a:r>
              <a:rPr lang="en-US" dirty="0" err="1"/>
              <a:t>Získají</a:t>
            </a:r>
            <a:r>
              <a:rPr lang="en-US" dirty="0"/>
              <a:t> </a:t>
            </a:r>
            <a:r>
              <a:rPr lang="en-US" dirty="0" err="1"/>
              <a:t>oporu</a:t>
            </a:r>
            <a:r>
              <a:rPr lang="en-US" dirty="0"/>
              <a:t> pro </a:t>
            </a:r>
            <a:r>
              <a:rPr lang="en-US" dirty="0" err="1"/>
              <a:t>plánování</a:t>
            </a:r>
            <a:r>
              <a:rPr lang="en-US" dirty="0"/>
              <a:t> a </a:t>
            </a:r>
            <a:r>
              <a:rPr lang="en-US" dirty="0" err="1"/>
              <a:t>udržení</a:t>
            </a:r>
            <a:r>
              <a:rPr lang="en-US" dirty="0"/>
              <a:t> </a:t>
            </a:r>
            <a:r>
              <a:rPr lang="en-US" dirty="0" err="1"/>
              <a:t>studijní</a:t>
            </a:r>
            <a:r>
              <a:rPr lang="en-US" dirty="0"/>
              <a:t> </a:t>
            </a:r>
            <a:r>
              <a:rPr lang="en-US" dirty="0" err="1"/>
              <a:t>motivace</a:t>
            </a:r>
            <a:r>
              <a:rPr lang="en-US" dirty="0"/>
              <a:t>.</a:t>
            </a:r>
          </a:p>
          <a:p>
            <a:r>
              <a:rPr lang="en-US" dirty="0" err="1"/>
              <a:t>Volba</a:t>
            </a:r>
            <a:r>
              <a:rPr lang="en-US" dirty="0"/>
              <a:t> </a:t>
            </a:r>
            <a:r>
              <a:rPr lang="en-US" dirty="0" err="1"/>
              <a:t>povolání</a:t>
            </a:r>
            <a:r>
              <a:rPr lang="en-US" dirty="0"/>
              <a:t>  - to je </a:t>
            </a:r>
            <a:r>
              <a:rPr lang="en-US" dirty="0" err="1"/>
              <a:t>škatulka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našich</a:t>
            </a:r>
            <a:r>
              <a:rPr lang="en-US" dirty="0"/>
              <a:t> </a:t>
            </a:r>
            <a:r>
              <a:rPr lang="en-US" dirty="0" err="1"/>
              <a:t>webových</a:t>
            </a:r>
            <a:r>
              <a:rPr lang="en-US" dirty="0"/>
              <a:t> </a:t>
            </a:r>
            <a:r>
              <a:rPr lang="en-US" dirty="0" err="1"/>
              <a:t>stránkách</a:t>
            </a:r>
            <a:r>
              <a:rPr lang="en-US" dirty="0"/>
              <a:t>. </a:t>
            </a:r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najdete</a:t>
            </a:r>
            <a:r>
              <a:rPr lang="en-US" dirty="0"/>
              <a:t> </a:t>
            </a:r>
            <a:r>
              <a:rPr lang="en-US" dirty="0" err="1"/>
              <a:t>důležité</a:t>
            </a:r>
            <a:r>
              <a:rPr lang="en-US" dirty="0"/>
              <a:t> </a:t>
            </a:r>
            <a:r>
              <a:rPr lang="en-US" dirty="0" err="1"/>
              <a:t>informace</a:t>
            </a:r>
            <a:r>
              <a:rPr lang="en-US" dirty="0"/>
              <a:t> </a:t>
            </a:r>
            <a:r>
              <a:rPr lang="en-US" dirty="0" err="1"/>
              <a:t>pohromadě</a:t>
            </a:r>
            <a:r>
              <a:rPr lang="en-US" dirty="0"/>
              <a:t>.</a:t>
            </a:r>
          </a:p>
          <a:p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polygrafická</a:t>
            </a:r>
            <a:r>
              <a:rPr lang="en-US" dirty="0"/>
              <a:t>, Olomouc,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novosadská</a:t>
            </a:r>
            <a:r>
              <a:rPr lang="en-US" dirty="0"/>
              <a:t> 87/53 </a:t>
            </a:r>
            <a:r>
              <a:rPr lang="en-US" dirty="0" err="1"/>
              <a:t>změnila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grafiky</a:t>
            </a:r>
            <a:r>
              <a:rPr lang="en-US" dirty="0"/>
              <a:t> a </a:t>
            </a:r>
            <a:r>
              <a:rPr lang="en-US" dirty="0" err="1"/>
              <a:t>médií</a:t>
            </a:r>
            <a:r>
              <a:rPr lang="en-US" dirty="0"/>
              <a:t> Olomouc,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novosadská</a:t>
            </a:r>
            <a:r>
              <a:rPr lang="en-US" dirty="0"/>
              <a:t> 87/53 </a:t>
            </a:r>
          </a:p>
          <a:p>
            <a:r>
              <a:rPr lang="en-US" dirty="0"/>
              <a:t> </a:t>
            </a:r>
          </a:p>
          <a:p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technická</a:t>
            </a:r>
            <a:r>
              <a:rPr lang="en-US" dirty="0"/>
              <a:t> a </a:t>
            </a:r>
            <a:r>
              <a:rPr lang="en-US" dirty="0" err="1"/>
              <a:t>obchodní</a:t>
            </a:r>
            <a:r>
              <a:rPr lang="en-US" dirty="0"/>
              <a:t>, Olomouc, </a:t>
            </a:r>
            <a:r>
              <a:rPr lang="en-US" dirty="0" err="1"/>
              <a:t>Kosinova</a:t>
            </a:r>
            <a:r>
              <a:rPr lang="en-US" dirty="0"/>
              <a:t> 4 </a:t>
            </a:r>
            <a:r>
              <a:rPr lang="en-US" dirty="0" err="1"/>
              <a:t>změnila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technických</a:t>
            </a:r>
            <a:r>
              <a:rPr lang="en-US" dirty="0"/>
              <a:t> </a:t>
            </a:r>
            <a:r>
              <a:rPr lang="en-US" dirty="0" err="1"/>
              <a:t>profesí</a:t>
            </a:r>
            <a:r>
              <a:rPr lang="en-US" dirty="0"/>
              <a:t> Olomouc, </a:t>
            </a:r>
            <a:r>
              <a:rPr lang="en-US" dirty="0" err="1"/>
              <a:t>Kosinova</a:t>
            </a:r>
            <a:r>
              <a:rPr lang="en-US" dirty="0"/>
              <a:t> 4</a:t>
            </a:r>
          </a:p>
          <a:p>
            <a:r>
              <a:rPr lang="en-US" dirty="0" err="1"/>
              <a:t>Přírodovědné</a:t>
            </a:r>
            <a:r>
              <a:rPr lang="en-US" dirty="0"/>
              <a:t> lyceum 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odborné</a:t>
            </a:r>
            <a:r>
              <a:rPr lang="en-US" dirty="0"/>
              <a:t> </a:t>
            </a:r>
            <a:r>
              <a:rPr lang="en-US" dirty="0" err="1"/>
              <a:t>škole</a:t>
            </a:r>
            <a:r>
              <a:rPr lang="en-US" dirty="0"/>
              <a:t>, </a:t>
            </a:r>
            <a:r>
              <a:rPr lang="en-US" dirty="0" err="1"/>
              <a:t>Šumperk</a:t>
            </a:r>
            <a:r>
              <a:rPr lang="en-US" dirty="0"/>
              <a:t>, </a:t>
            </a:r>
            <a:r>
              <a:rPr lang="en-US" dirty="0" err="1"/>
              <a:t>Zemědělská</a:t>
            </a:r>
            <a:r>
              <a:rPr lang="en-US" dirty="0"/>
              <a:t> 3 s </a:t>
            </a:r>
            <a:r>
              <a:rPr lang="en-US" dirty="0" err="1"/>
              <a:t>kapacitou</a:t>
            </a:r>
            <a:r>
              <a:rPr lang="en-US" dirty="0"/>
              <a:t> 30 </a:t>
            </a:r>
            <a:r>
              <a:rPr lang="en-US" dirty="0" err="1"/>
              <a:t>žáků</a:t>
            </a:r>
            <a:r>
              <a:rPr lang="en-US" dirty="0"/>
              <a:t>. </a:t>
            </a:r>
          </a:p>
          <a:p>
            <a:r>
              <a:rPr lang="en-US" dirty="0" err="1"/>
              <a:t>Předškolní</a:t>
            </a:r>
            <a:r>
              <a:rPr lang="en-US" dirty="0"/>
              <a:t> a </a:t>
            </a:r>
            <a:r>
              <a:rPr lang="en-US" dirty="0" err="1"/>
              <a:t>mimoškolní</a:t>
            </a:r>
            <a:r>
              <a:rPr lang="en-US" dirty="0"/>
              <a:t> </a:t>
            </a:r>
            <a:r>
              <a:rPr lang="en-US" dirty="0" err="1"/>
              <a:t>pedagogika</a:t>
            </a:r>
            <a:r>
              <a:rPr lang="en-US" dirty="0"/>
              <a:t> (</a:t>
            </a:r>
            <a:r>
              <a:rPr lang="en-US" dirty="0" err="1"/>
              <a:t>denní</a:t>
            </a:r>
            <a:r>
              <a:rPr lang="en-US" dirty="0"/>
              <a:t> forma </a:t>
            </a:r>
            <a:r>
              <a:rPr lang="en-US" dirty="0" err="1"/>
              <a:t>studia</a:t>
            </a:r>
            <a:r>
              <a:rPr lang="en-US" dirty="0"/>
              <a:t>), </a:t>
            </a:r>
            <a:r>
              <a:rPr lang="en-US" dirty="0" err="1"/>
              <a:t>výuka</a:t>
            </a:r>
            <a:r>
              <a:rPr lang="en-US" dirty="0"/>
              <a:t> </a:t>
            </a:r>
            <a:r>
              <a:rPr lang="en-US" dirty="0" err="1"/>
              <a:t>probíhá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Obchodní</a:t>
            </a:r>
            <a:r>
              <a:rPr lang="en-US" dirty="0"/>
              <a:t> </a:t>
            </a:r>
            <a:r>
              <a:rPr lang="en-US" dirty="0" err="1"/>
              <a:t>akademii</a:t>
            </a:r>
            <a:r>
              <a:rPr lang="en-US" dirty="0"/>
              <a:t> v Olomouci, </a:t>
            </a:r>
            <a:r>
              <a:rPr lang="en-US" dirty="0" err="1"/>
              <a:t>tř</a:t>
            </a:r>
            <a:r>
              <a:rPr lang="en-US" dirty="0"/>
              <a:t>. </a:t>
            </a:r>
            <a:r>
              <a:rPr lang="en-US" dirty="0" err="1"/>
              <a:t>Spojenců</a:t>
            </a:r>
            <a:r>
              <a:rPr lang="en-US" dirty="0"/>
              <a:t> 745. </a:t>
            </a:r>
            <a:r>
              <a:rPr lang="en-US" dirty="0" err="1"/>
              <a:t>Celkově</a:t>
            </a:r>
            <a:r>
              <a:rPr lang="en-US" dirty="0"/>
              <a:t>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čtyři</a:t>
            </a:r>
            <a:r>
              <a:rPr lang="en-US" dirty="0"/>
              <a:t> </a:t>
            </a:r>
            <a:r>
              <a:rPr lang="en-US" dirty="0" err="1"/>
              <a:t>třídy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oboru</a:t>
            </a:r>
            <a:r>
              <a:rPr lang="en-US" dirty="0"/>
              <a:t>. </a:t>
            </a:r>
          </a:p>
          <a:p>
            <a:r>
              <a:rPr lang="en-US" dirty="0" err="1"/>
              <a:t>Gymnázium</a:t>
            </a:r>
            <a:r>
              <a:rPr lang="en-US" dirty="0"/>
              <a:t>, Olomouc, </a:t>
            </a:r>
            <a:r>
              <a:rPr lang="en-US" dirty="0" err="1"/>
              <a:t>Čajkovského</a:t>
            </a:r>
            <a:r>
              <a:rPr lang="en-US" dirty="0"/>
              <a:t> 9, </a:t>
            </a:r>
            <a:r>
              <a:rPr lang="en-US" dirty="0" err="1"/>
              <a:t>zvýšilo</a:t>
            </a:r>
            <a:r>
              <a:rPr lang="en-US" dirty="0"/>
              <a:t> </a:t>
            </a: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tříd</a:t>
            </a:r>
            <a:r>
              <a:rPr lang="en-US" dirty="0"/>
              <a:t> </a:t>
            </a:r>
            <a:r>
              <a:rPr lang="en-US" dirty="0" err="1"/>
              <a:t>čtyřletého</a:t>
            </a:r>
            <a:r>
              <a:rPr lang="en-US" dirty="0"/>
              <a:t> </a:t>
            </a:r>
            <a:r>
              <a:rPr lang="en-US" dirty="0" err="1"/>
              <a:t>gymnázia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tři</a:t>
            </a:r>
            <a:r>
              <a:rPr lang="en-US" dirty="0"/>
              <a:t>.</a:t>
            </a:r>
          </a:p>
          <a:p>
            <a:r>
              <a:rPr lang="en-US" dirty="0"/>
              <a:t>VOŠ a SPŠ </a:t>
            </a:r>
            <a:r>
              <a:rPr lang="en-US" dirty="0" err="1"/>
              <a:t>elektrotechnická</a:t>
            </a:r>
            <a:r>
              <a:rPr lang="en-US" dirty="0"/>
              <a:t>, Olomouc, </a:t>
            </a:r>
            <a:r>
              <a:rPr lang="en-US" dirty="0" err="1"/>
              <a:t>Božetěchova</a:t>
            </a:r>
            <a:r>
              <a:rPr lang="en-US" dirty="0"/>
              <a:t> 3 </a:t>
            </a:r>
            <a:r>
              <a:rPr lang="en-US" dirty="0" err="1"/>
              <a:t>obor</a:t>
            </a:r>
            <a:r>
              <a:rPr lang="en-US" dirty="0"/>
              <a:t> </a:t>
            </a:r>
            <a:r>
              <a:rPr lang="en-US" dirty="0" err="1"/>
              <a:t>vzdělání</a:t>
            </a:r>
            <a:r>
              <a:rPr lang="en-US" dirty="0"/>
              <a:t> 78-42-M/01 </a:t>
            </a:r>
            <a:r>
              <a:rPr lang="en-US" dirty="0" err="1"/>
              <a:t>Technické</a:t>
            </a:r>
            <a:r>
              <a:rPr lang="en-US" dirty="0"/>
              <a:t> lyceum </a:t>
            </a:r>
            <a:r>
              <a:rPr lang="en-US" dirty="0" err="1"/>
              <a:t>zvýšení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2 </a:t>
            </a:r>
            <a:r>
              <a:rPr lang="en-US" dirty="0" err="1"/>
              <a:t>třídy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Ve školním roce 2023/2024 ukončilo na naší škole povinnou školní docházku 79 žáků z toho jeden žák z osmého ročníku. Šest žáků se zúčastnilo druhého kola přijímacího řízení. Z celkem 79 žáků bylo přijato 18 žáků (asi 23 %) na obor K – gymnázium. Na střední odborné školy ukončené maturitou (obory L a M) bylo přijato 58 %. Největší zájem mezi hochy byl o studium na středních průmyslových školách a mezi dívkami na gymnáziu a odborných středních školách. Na učební obory bylo přijato 15 žáků (19 %), kteří volili nejčastěji obor kuchař – číšník, mechanik opravář motorových vozidel nebo zemědělských strojů.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Dny otevřených dveří na škole jsou akce, kdy daná instituce naplno otevírá své dveře veřejnosti. Ta tak dostává jedinečnou možnost prohlédnout si budovy a zařízení, seznámit se s nabídkou předmětů a setkat se s učiteli a studenty. Cílem dnů otevřených dveří je poskytnout návštěvníkům co nejlepší představu o dané škole a jejich možnostech.</a:t>
            </a:r>
          </a:p>
          <a:p>
            <a:r>
              <a:rPr lang="en-US"/>
              <a:t>Ač většina škol nabízí spoustu užitečných informací na svých webových stránkách, tomuto autentickému zážitku, kdy zažijete tu pravou atmosféru dané školy, se mohou jen zřídkakdy rovnat. Má-li uchazeč na dané škole trávit následujících několik let, určitě by si měl její prostředí a klima nejprve vyzkoušet.</a:t>
            </a:r>
          </a:p>
          <a:p>
            <a:r>
              <a:rPr lang="en-US"/>
              <a:t>V rámci přijímacích zkoušek nanečisto si zájemci o studium mohou vyzkoušet testy z matematiky a z českého jazyka podobné těm, jaké budou použity při přijímacím řízení. PZ nanečisto jsou připraveny pro žáky z 5. tříd ZŠ a pro žáky z 9. tříd ZŠ.</a:t>
            </a:r>
          </a:p>
          <a:p>
            <a:r>
              <a:rPr lang="en-US"/>
              <a:t>Sdílení zkušeností a informací mezi našimi žáky a našimi absolventy, mohou se dozvědět věci, které nenajdou v žádné příručce a neřekne jim je ani pedagog při DOD.</a:t>
            </a:r>
          </a:p>
          <a:p>
            <a:r>
              <a:rPr lang="en-US"/>
              <a:t>Dotazník volby povolání je určen žákům základních a středních škol starším 13 let, kteří stojí před rozhodováním o své další studijní a profesní dráze. Test zohledňuje jak schopnosti a vlohy žáka, tak jeho zájmy a představy o budoucím uplatnění.</a:t>
            </a:r>
          </a:p>
          <a:p>
            <a:r>
              <a:rPr lang="en-US"/>
              <a:t>Atlas školství je seznam škol v Olomouckém kraji, obsahuje všechny základní informace o počtu přijímaných, přihlášených...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 31. ledna 2025 – zveřejnění kritérií přijímacího řízení pro 1. kolo včetně počtu přijímaných uchazečů řediteli škol (na veřejně přístupném místě ve škole, webu školy a v informačním systému DIPSY)</a:t>
            </a:r>
          </a:p>
          <a:p>
            <a:endParaRPr lang="en-US"/>
          </a:p>
          <a:p>
            <a:r>
              <a:rPr lang="en-US"/>
              <a:t>Centrum pro zjišťování výsledků vzdělávání (CZVV) ve spolupráci s Ministerstvem školství, mládeže a tělovýchovy (MŠMT) připravil nový projekt Přijímačky nanečisto, jehož cílem je umožnit uchazečům, a to zejm. těm, kteří neprocházejí hrazenou přípravou k jednotné přijímací zkoušce (JPZ), zažít testovou situaci obdobnou vlastnímu konání JPZ, a tím narovnat podmínky jednotlivých uchazečů, zejména s ohledem na rozdílné socioekonomické podmínky uchazečů.</a:t>
            </a:r>
          </a:p>
          <a:p>
            <a:r>
              <a:rPr lang="en-US"/>
              <a:t>Oba testy plně odpovídají platným specifikacím požadavků k JPZ.</a:t>
            </a:r>
          </a:p>
          <a:p>
            <a:r>
              <a:rPr lang="en-US"/>
              <a:t>Na oba termíny může být určena stejná škola. Rozdělovat se bude primárně podle vzdálenosti školy od bydliště uchazeče a sekundárně podle kapacity školy pro JPZ. </a:t>
            </a:r>
          </a:p>
          <a:p>
            <a:r>
              <a:rPr lang="en-US"/>
              <a:t>Žáci s SVP, kteří potřebují uzpůsobit konání přijímacích zkoušek, upozornit je s dostatečným předstihem na potřebu získat doporučení v ŠPZ</a:t>
            </a:r>
          </a:p>
          <a:p>
            <a:r>
              <a:rPr lang="en-US"/>
              <a:t>Uchazeči se speciálními vzdělávacími potřebami</a:t>
            </a:r>
          </a:p>
          <a:p>
            <a:r>
              <a:rPr lang="en-US"/>
              <a:t>V souladu s § 16 odst. 1 a 2 c) ŠZ mají nárok na úpravu podmínek přijímacího řízení uchazeči s SVP, tj. osoby, které k naplnění svých vzdělávacích možností a svých práv potřebují podpůrná opatření (nezbytné úpravy přijímacího řízení).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umožní podávat přihlášku elektronicky</a:t>
            </a:r>
          </a:p>
          <a:p>
            <a:r>
              <a:rPr lang="en-US"/>
              <a:t>na základě stanovené prioritizace (preference) zvolených oborů středního vzdělání s pomocí IS, a to bezprostředně po vyhodnocení výsledků přijímacích zkoušek</a:t>
            </a:r>
          </a:p>
          <a:p>
            <a:r>
              <a:rPr lang="en-US"/>
              <a:t>Navýšení počtu přihlášek na tři (resp. až pět v případě podání přihlášek do oborů vzdělání s talentovou zkouškou), a to dohromady jak pro obory středního vzdělání s maturitní zkouškou bez talentové zkoušky, tak pro obory středního vzdělání bez maturitní zkoušky. </a:t>
            </a:r>
          </a:p>
          <a:p>
            <a:r>
              <a:rPr lang="en-US"/>
              <a:t>Sjednocení veškerých termínů související s přijímacím řízením ve všech kolech přijímacího řízení pro obory vzdělání s talentovými i bez talentových zkoušek, a to včetně termínu pro podání přihlášky.</a:t>
            </a:r>
          </a:p>
          <a:p>
            <a:r>
              <a:rPr lang="en-US"/>
              <a:t>Umožnění dvou pokusů uchazeče při konání jednotné zkoušky, a to i pro uchazeče, kteří se hlásí pouze na jeden obor středního vzdělání s maturitní zkouškou, kde se jednotná zkouška povinně koná.</a:t>
            </a:r>
          </a:p>
          <a:p>
            <a:r>
              <a:rPr lang="en-US"/>
              <a:t>Odstranění povinnosti zohlednit jako jedno z kritérií přijímacího řízení výsledky předchozího vzdělávání v ZŠ; střední školy si však mohou toto kritérium dobrovolně zvolit.</a:t>
            </a:r>
          </a:p>
          <a:p>
            <a:r>
              <a:rPr lang="en-US"/>
              <a:t>Konání druhého kola přijímacího řízení obdobně jako je nastaveno kolo první, a to včetně jednotných termínů a povinnosti zohlednit v rámci kritérií pro přijetí výsledky JPZ. Třetí a další kola již však jsou v kompetenci ředitelů škol.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s </a:t>
            </a:r>
            <a:r>
              <a:rPr lang="en-US" dirty="0" err="1"/>
              <a:t>ověřenou</a:t>
            </a:r>
            <a:r>
              <a:rPr lang="en-US" dirty="0"/>
              <a:t> </a:t>
            </a:r>
            <a:r>
              <a:rPr lang="en-US" dirty="0" err="1"/>
              <a:t>elektronickou</a:t>
            </a:r>
            <a:r>
              <a:rPr lang="en-US" dirty="0"/>
              <a:t> </a:t>
            </a:r>
            <a:r>
              <a:rPr lang="en-US" dirty="0" err="1"/>
              <a:t>identitou</a:t>
            </a:r>
            <a:r>
              <a:rPr lang="en-US" dirty="0"/>
              <a:t> –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klíč</a:t>
            </a:r>
            <a:r>
              <a:rPr lang="en-US" dirty="0"/>
              <a:t> </a:t>
            </a:r>
          </a:p>
          <a:p>
            <a:r>
              <a:rPr lang="en-US" dirty="0" err="1"/>
              <a:t>eGovernmentu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Bankovní</a:t>
            </a:r>
            <a:r>
              <a:rPr lang="en-US" dirty="0"/>
              <a:t> </a:t>
            </a:r>
            <a:r>
              <a:rPr lang="en-US" dirty="0" err="1"/>
              <a:t>identita</a:t>
            </a:r>
            <a:r>
              <a:rPr lang="en-US" dirty="0"/>
              <a:t>)</a:t>
            </a:r>
          </a:p>
          <a:p>
            <a:r>
              <a:rPr lang="en-US" dirty="0" err="1"/>
              <a:t>Pomoci</a:t>
            </a:r>
            <a:r>
              <a:rPr lang="en-US" dirty="0"/>
              <a:t> </a:t>
            </a:r>
            <a:r>
              <a:rPr lang="en-US" dirty="0" err="1"/>
              <a:t>Vám</a:t>
            </a:r>
            <a:r>
              <a:rPr lang="en-US" dirty="0"/>
              <a:t> </a:t>
            </a:r>
            <a:r>
              <a:rPr lang="en-US" dirty="0" err="1"/>
              <a:t>mohu</a:t>
            </a:r>
            <a:r>
              <a:rPr lang="en-US" dirty="0"/>
              <a:t> u </a:t>
            </a:r>
            <a:r>
              <a:rPr lang="en-US" dirty="0" err="1"/>
              <a:t>druhého</a:t>
            </a:r>
            <a:r>
              <a:rPr lang="en-US" dirty="0"/>
              <a:t> </a:t>
            </a:r>
            <a:r>
              <a:rPr lang="en-US" dirty="0" err="1"/>
              <a:t>způsobu</a:t>
            </a:r>
            <a:r>
              <a:rPr lang="en-US" dirty="0"/>
              <a:t>.</a:t>
            </a:r>
          </a:p>
          <a:p>
            <a:r>
              <a:rPr lang="en-US" dirty="0" err="1"/>
              <a:t>naši</a:t>
            </a:r>
            <a:r>
              <a:rPr lang="en-US" dirty="0"/>
              <a:t> </a:t>
            </a:r>
            <a:r>
              <a:rPr lang="en-US" dirty="0" err="1"/>
              <a:t>žáci</a:t>
            </a:r>
            <a:r>
              <a:rPr lang="en-US" dirty="0"/>
              <a:t> </a:t>
            </a:r>
            <a:r>
              <a:rPr lang="en-US" dirty="0" err="1"/>
              <a:t>obdrží</a:t>
            </a:r>
            <a:r>
              <a:rPr lang="en-US" dirty="0"/>
              <a:t> </a:t>
            </a:r>
            <a:r>
              <a:rPr lang="en-US" dirty="0" err="1"/>
              <a:t>tiskopis</a:t>
            </a:r>
            <a:r>
              <a:rPr lang="cs-CZ" dirty="0"/>
              <a:t> </a:t>
            </a:r>
            <a:r>
              <a:rPr lang="en-US" dirty="0" err="1"/>
              <a:t>Hodnocení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vysvědčení</a:t>
            </a:r>
            <a:r>
              <a:rPr lang="en-US" dirty="0"/>
              <a:t> z </a:t>
            </a:r>
            <a:r>
              <a:rPr lang="en-US" dirty="0" err="1"/>
              <a:t>předchozího</a:t>
            </a:r>
            <a:r>
              <a:rPr lang="en-US" dirty="0"/>
              <a:t> </a:t>
            </a:r>
            <a:r>
              <a:rPr lang="en-US" dirty="0" err="1"/>
              <a:t>vzdělávání</a:t>
            </a:r>
            <a:r>
              <a:rPr lang="en-US" dirty="0"/>
              <a:t> ze </a:t>
            </a:r>
            <a:r>
              <a:rPr lang="en-US" dirty="0" err="1"/>
              <a:t>systému</a:t>
            </a:r>
            <a:r>
              <a:rPr lang="en-US" dirty="0"/>
              <a:t> </a:t>
            </a:r>
            <a:r>
              <a:rPr lang="en-US" dirty="0" err="1"/>
              <a:t>Bakaláři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QR </a:t>
            </a:r>
            <a:r>
              <a:rPr lang="en-US" dirty="0" err="1"/>
              <a:t>kód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je </a:t>
            </a:r>
            <a:r>
              <a:rPr lang="en-US" dirty="0" err="1"/>
              <a:t>součástí</a:t>
            </a:r>
            <a:r>
              <a:rPr lang="en-US" dirty="0"/>
              <a:t>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sestavy</a:t>
            </a:r>
            <a:r>
              <a:rPr lang="en-US" dirty="0"/>
              <a:t>, </a:t>
            </a:r>
            <a:r>
              <a:rPr lang="en-US" dirty="0" err="1"/>
              <a:t>zajistí</a:t>
            </a:r>
            <a:r>
              <a:rPr lang="en-US" dirty="0"/>
              <a:t> </a:t>
            </a:r>
            <a:r>
              <a:rPr lang="en-US" dirty="0" err="1"/>
              <a:t>snadné</a:t>
            </a:r>
            <a:r>
              <a:rPr lang="en-US" dirty="0"/>
              <a:t> a </a:t>
            </a:r>
            <a:r>
              <a:rPr lang="en-US" dirty="0" err="1"/>
              <a:t>bezchybné</a:t>
            </a:r>
            <a:r>
              <a:rPr lang="en-US" dirty="0"/>
              <a:t> </a:t>
            </a:r>
            <a:r>
              <a:rPr lang="en-US" dirty="0" err="1"/>
              <a:t>předání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SŠ, bez </a:t>
            </a:r>
            <a:r>
              <a:rPr lang="en-US" dirty="0" err="1"/>
              <a:t>nutnosti</a:t>
            </a:r>
            <a:r>
              <a:rPr lang="en-US" dirty="0"/>
              <a:t> </a:t>
            </a:r>
            <a:r>
              <a:rPr lang="en-US" dirty="0" err="1"/>
              <a:t>ručního</a:t>
            </a:r>
            <a:r>
              <a:rPr lang="en-US" dirty="0"/>
              <a:t> </a:t>
            </a:r>
            <a:r>
              <a:rPr lang="en-US" dirty="0" err="1"/>
              <a:t>přepisování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V </a:t>
            </a:r>
            <a:r>
              <a:rPr lang="en-US" dirty="0" err="1"/>
              <a:t>prvním</a:t>
            </a:r>
            <a:r>
              <a:rPr lang="en-US" dirty="0"/>
              <a:t> </a:t>
            </a:r>
            <a:r>
              <a:rPr lang="en-US" dirty="0" err="1"/>
              <a:t>kole</a:t>
            </a:r>
            <a:r>
              <a:rPr lang="en-US" dirty="0"/>
              <a:t> </a:t>
            </a:r>
            <a:r>
              <a:rPr lang="en-US" dirty="0" err="1"/>
              <a:t>podala</a:t>
            </a:r>
            <a:r>
              <a:rPr lang="en-US" dirty="0"/>
              <a:t> </a:t>
            </a:r>
            <a:r>
              <a:rPr lang="en-US" dirty="0" err="1"/>
              <a:t>naprostá</a:t>
            </a:r>
            <a:r>
              <a:rPr lang="en-US" dirty="0"/>
              <a:t> </a:t>
            </a:r>
            <a:r>
              <a:rPr lang="en-US" dirty="0" err="1"/>
              <a:t>většina</a:t>
            </a:r>
            <a:r>
              <a:rPr lang="en-US" dirty="0"/>
              <a:t> </a:t>
            </a:r>
            <a:r>
              <a:rPr lang="en-US" dirty="0" err="1"/>
              <a:t>uchazečů</a:t>
            </a:r>
            <a:r>
              <a:rPr lang="en-US" dirty="0"/>
              <a:t> (</a:t>
            </a:r>
            <a:r>
              <a:rPr lang="en-US" dirty="0" err="1"/>
              <a:t>cca</a:t>
            </a:r>
            <a:r>
              <a:rPr lang="en-US" dirty="0"/>
              <a:t> 121 000) </a:t>
            </a:r>
            <a:r>
              <a:rPr lang="en-US" dirty="0" err="1"/>
              <a:t>svoji</a:t>
            </a:r>
            <a:r>
              <a:rPr lang="en-US" dirty="0"/>
              <a:t> </a:t>
            </a:r>
            <a:r>
              <a:rPr lang="en-US" dirty="0" err="1"/>
              <a:t>přihlášku</a:t>
            </a:r>
            <a:r>
              <a:rPr lang="en-US" dirty="0"/>
              <a:t> </a:t>
            </a:r>
            <a:r>
              <a:rPr lang="en-US" dirty="0" err="1"/>
              <a:t>elektronicky</a:t>
            </a:r>
            <a:r>
              <a:rPr lang="en-US" dirty="0"/>
              <a:t>, </a:t>
            </a:r>
            <a:r>
              <a:rPr lang="en-US" dirty="0" err="1"/>
              <a:t>přibližně</a:t>
            </a:r>
            <a:r>
              <a:rPr lang="en-US" dirty="0"/>
              <a:t> 14 000 </a:t>
            </a:r>
            <a:r>
              <a:rPr lang="en-US" dirty="0" err="1"/>
              <a:t>uchazečů</a:t>
            </a:r>
            <a:r>
              <a:rPr lang="en-US" dirty="0"/>
              <a:t> </a:t>
            </a:r>
            <a:r>
              <a:rPr lang="en-US" dirty="0" err="1"/>
              <a:t>podalo</a:t>
            </a:r>
            <a:r>
              <a:rPr lang="en-US" dirty="0"/>
              <a:t> </a:t>
            </a:r>
            <a:r>
              <a:rPr lang="en-US" dirty="0" err="1"/>
              <a:t>přihlášku</a:t>
            </a:r>
            <a:r>
              <a:rPr lang="en-US" dirty="0"/>
              <a:t> </a:t>
            </a:r>
            <a:r>
              <a:rPr lang="en-US" dirty="0" err="1"/>
              <a:t>hybridně</a:t>
            </a:r>
            <a:r>
              <a:rPr lang="en-US" dirty="0"/>
              <a:t> a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25 000 </a:t>
            </a:r>
            <a:r>
              <a:rPr lang="en-US" dirty="0" err="1"/>
              <a:t>zvolilo</a:t>
            </a:r>
            <a:r>
              <a:rPr lang="en-US" dirty="0"/>
              <a:t> </a:t>
            </a:r>
            <a:r>
              <a:rPr lang="en-US" dirty="0" err="1"/>
              <a:t>papírovou</a:t>
            </a:r>
            <a:r>
              <a:rPr lang="en-US" dirty="0"/>
              <a:t> </a:t>
            </a:r>
            <a:r>
              <a:rPr lang="en-US" dirty="0" err="1"/>
              <a:t>formu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Na oba termíny může být určena stejná škola. Rozdělovat se bude primárně podle vzdálenosti školy od bydliště uchazeče a sekundárně podle kapacity školy pro JPZ. </a:t>
            </a:r>
          </a:p>
          <a:p>
            <a:r>
              <a:rPr lang="en-US"/>
              <a:t>Školy pro konání JPZ budou určeny systémem a uchazeč se o nich dozví z pozvánek, které rozešlou ředitelé škol.</a:t>
            </a:r>
          </a:p>
          <a:p>
            <a:r>
              <a:rPr lang="en-US"/>
              <a:t>Náhradní termín JPZ se bude konat ve škole, kde se měl konat termín řádný.</a:t>
            </a:r>
          </a:p>
          <a:p>
            <a:r>
              <a:rPr lang="en-US"/>
              <a:t>Jestliže se uchazeči nemohou dostavit ke konání testů JPZ v řádném termínu (např. z důvodu nemoci apod.), mohou se omluvit řediteli střední školy, kde měli konat JPZ. Pokud ředitel školy omluvu uzná, uchazeči mohou konat zkoušku v náhradním termínu.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Přípravu zadání testů JPZ, distribuci a zpracování a hodnocení výsledků testů zajišťuje Centrum. Hodnocení JPZ se na celkovém hodnocení splnění kritérií přijímacího řízení uchazečem podílí nejméně 60 %, v případě přijímacího řízení do oborů vzdělání Gymnázium se sportovní přípravou nejméně 40 %. </a:t>
            </a:r>
          </a:p>
          <a:p>
            <a:r>
              <a:rPr lang="en-US"/>
              <a:t>Uchazeči se do celkového hodnocení započítává vždy lepší výsledek písemného testu z ČJ a literatury a písemného testu z Matematiky a její aplikace ze dvou možných výsledků ve dvou možných termínech. </a:t>
            </a:r>
          </a:p>
          <a:p>
            <a:r>
              <a:rPr lang="en-US"/>
              <a:t>Maximální možný počet dosažených bodů v testech z matematiky i českého jazyka a literatury je 50 bodů. Minimální hranice úspěšnosti není centrálně stanovena, školy si však mohou minimální hranici stanovit samy v rámci kritérií pro přijetí.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15. května 2025 ředitel SŠ zveřejní výsledky přijímacího řízení na veřejně přístupném místě ve škole a nahraje PDF soubor s podrobnými výsledky dle jednotlivých kritérií do systému. </a:t>
            </a:r>
          </a:p>
          <a:p>
            <a:r>
              <a:rPr lang="en-US"/>
              <a:t>Rozhodnutí o přijetí ani nepřijetí se uchazečům neposílá.</a:t>
            </a:r>
          </a:p>
          <a:p>
            <a:r>
              <a:rPr lang="en-US"/>
              <a:t>Uchazeči v systému uvidí své výsledky ve všech oborech, kam podali přihlášku, a to nejdříve po uzavření verifikace.</a:t>
            </a:r>
          </a:p>
          <a:p>
            <a:r>
              <a:rPr lang="en-US"/>
              <a:t>2. kolo přijímacích zkoušek slouží výhradně pro uchazeče, kteří nebyli přijati v 1. kole, nebo se vzdali přijetí.</a:t>
            </a:r>
          </a:p>
          <a:p>
            <a:r>
              <a:rPr lang="en-US"/>
              <a:t>Odvolání proti situaci, kdy není uchazeč přijat z důvodu naplnění kapacity se stává v novém systému bezpředmětným, neboť všechna místa budou obsazena. </a:t>
            </a:r>
          </a:p>
          <a:p>
            <a:r>
              <a:rPr lang="en-US"/>
              <a:t>Vzdání se práva na přijetí nemá žádný předepsaný formulář, uchazeč tak může učinit volnou formou, ze které je jeho úmysl patrný.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6074" y="3607279"/>
            <a:ext cx="13276090" cy="12839376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465014" y="1665132"/>
            <a:ext cx="10066288" cy="8657008"/>
          </a:xfrm>
          <a:custGeom>
            <a:avLst/>
            <a:gdLst/>
            <a:ahLst/>
            <a:cxnLst/>
            <a:rect l="l" t="t" r="r" b="b"/>
            <a:pathLst>
              <a:path w="10066288" h="8657008">
                <a:moveTo>
                  <a:pt x="10066288" y="0"/>
                </a:moveTo>
                <a:lnTo>
                  <a:pt x="0" y="0"/>
                </a:lnTo>
                <a:lnTo>
                  <a:pt x="0" y="8657008"/>
                </a:lnTo>
                <a:lnTo>
                  <a:pt x="10066288" y="8657008"/>
                </a:lnTo>
                <a:lnTo>
                  <a:pt x="100662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915238" y="-2221508"/>
            <a:ext cx="8477999" cy="84779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982">
                <a:alpha val="2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45460" y="8581619"/>
            <a:ext cx="3909694" cy="390969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560538" y="237974"/>
            <a:ext cx="3409340" cy="4905526"/>
          </a:xfrm>
          <a:custGeom>
            <a:avLst/>
            <a:gdLst/>
            <a:ahLst/>
            <a:cxnLst/>
            <a:rect l="l" t="t" r="r" b="b"/>
            <a:pathLst>
              <a:path w="3409340" h="4905526">
                <a:moveTo>
                  <a:pt x="0" y="0"/>
                </a:moveTo>
                <a:lnTo>
                  <a:pt x="3409340" y="0"/>
                </a:lnTo>
                <a:lnTo>
                  <a:pt x="3409340" y="4905526"/>
                </a:lnTo>
                <a:lnTo>
                  <a:pt x="0" y="4905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48802" y="2575039"/>
            <a:ext cx="9037856" cy="150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542"/>
              </a:lnSpc>
              <a:spcBef>
                <a:spcPct val="0"/>
              </a:spcBef>
            </a:pPr>
            <a:r>
              <a:rPr lang="en-US" sz="10889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Volba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48802" y="5936486"/>
            <a:ext cx="8658445" cy="51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0"/>
              </a:lnSpc>
            </a:pPr>
            <a:r>
              <a:rPr lang="en-US" sz="3050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přijímací řízení 2025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5671756" y="-358207"/>
            <a:ext cx="1192363" cy="119236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848802" y="4225151"/>
            <a:ext cx="9037856" cy="150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542"/>
              </a:lnSpc>
              <a:spcBef>
                <a:spcPct val="0"/>
              </a:spcBef>
            </a:pPr>
            <a:r>
              <a:rPr lang="en-US" sz="10889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povolání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0220" y="5363627"/>
            <a:ext cx="4358020" cy="3350228"/>
          </a:xfrm>
          <a:custGeom>
            <a:avLst/>
            <a:gdLst/>
            <a:ahLst/>
            <a:cxnLst/>
            <a:rect l="l" t="t" r="r" b="b"/>
            <a:pathLst>
              <a:path w="4358020" h="3350228">
                <a:moveTo>
                  <a:pt x="0" y="0"/>
                </a:moveTo>
                <a:lnTo>
                  <a:pt x="4358020" y="0"/>
                </a:lnTo>
                <a:lnTo>
                  <a:pt x="4358020" y="3350228"/>
                </a:lnTo>
                <a:lnTo>
                  <a:pt x="0" y="33502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79723" y="5363627"/>
            <a:ext cx="4358020" cy="3350228"/>
          </a:xfrm>
          <a:custGeom>
            <a:avLst/>
            <a:gdLst/>
            <a:ahLst/>
            <a:cxnLst/>
            <a:rect l="l" t="t" r="r" b="b"/>
            <a:pathLst>
              <a:path w="4358020" h="3350228">
                <a:moveTo>
                  <a:pt x="0" y="0"/>
                </a:moveTo>
                <a:lnTo>
                  <a:pt x="4358020" y="0"/>
                </a:lnTo>
                <a:lnTo>
                  <a:pt x="4358020" y="3350228"/>
                </a:lnTo>
                <a:lnTo>
                  <a:pt x="0" y="33502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77005" y="9580428"/>
            <a:ext cx="19326005" cy="1413145"/>
            <a:chOff x="0" y="0"/>
            <a:chExt cx="5089977" cy="3721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89977" cy="372186"/>
            </a:xfrm>
            <a:custGeom>
              <a:avLst/>
              <a:gdLst/>
              <a:ahLst/>
              <a:cxnLst/>
              <a:rect l="l" t="t" r="r" b="b"/>
              <a:pathLst>
                <a:path w="5089977" h="372186">
                  <a:moveTo>
                    <a:pt x="0" y="0"/>
                  </a:moveTo>
                  <a:lnTo>
                    <a:pt x="5089977" y="0"/>
                  </a:lnTo>
                  <a:lnTo>
                    <a:pt x="5089977" y="372186"/>
                  </a:lnTo>
                  <a:lnTo>
                    <a:pt x="0" y="372186"/>
                  </a:ln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5089977" cy="391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708948" y="6602799"/>
            <a:ext cx="7315200" cy="3684201"/>
          </a:xfrm>
          <a:custGeom>
            <a:avLst/>
            <a:gdLst/>
            <a:ahLst/>
            <a:cxnLst/>
            <a:rect l="l" t="t" r="r" b="b"/>
            <a:pathLst>
              <a:path w="7315200" h="3684201">
                <a:moveTo>
                  <a:pt x="0" y="0"/>
                </a:moveTo>
                <a:lnTo>
                  <a:pt x="7315200" y="0"/>
                </a:lnTo>
                <a:lnTo>
                  <a:pt x="7315200" y="3684201"/>
                </a:lnTo>
                <a:lnTo>
                  <a:pt x="0" y="368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947488" y="-1985844"/>
            <a:ext cx="4968619" cy="4805178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38658" y="7496233"/>
            <a:ext cx="1477316" cy="1428720"/>
            <a:chOff x="0" y="0"/>
            <a:chExt cx="84044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819230" y="1351340"/>
            <a:ext cx="11209959" cy="245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7"/>
              </a:lnSpc>
            </a:pPr>
            <a:r>
              <a:rPr lang="en-US" sz="5412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jednotná přijímací zkouška</a:t>
            </a:r>
          </a:p>
          <a:p>
            <a:pPr algn="l">
              <a:lnSpc>
                <a:spcPts val="5737"/>
              </a:lnSpc>
            </a:pPr>
            <a:endParaRPr lang="en-US" sz="5412">
              <a:solidFill>
                <a:srgbClr val="171A59"/>
              </a:solidFill>
              <a:latin typeface="Candal"/>
              <a:ea typeface="Candal"/>
              <a:cs typeface="Candal"/>
              <a:sym typeface="Candal"/>
            </a:endParaRPr>
          </a:p>
          <a:p>
            <a:pPr marL="0" lvl="0" indent="0" algn="l">
              <a:lnSpc>
                <a:spcPts val="7645"/>
              </a:lnSpc>
              <a:spcBef>
                <a:spcPct val="0"/>
              </a:spcBef>
            </a:pPr>
            <a:r>
              <a:rPr lang="en-US" sz="7212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11. a 14. dubna 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79723" y="6277082"/>
            <a:ext cx="4252851" cy="216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7"/>
              </a:lnSpc>
            </a:pPr>
            <a:r>
              <a:rPr lang="en-US" sz="3305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matematika</a:t>
            </a:r>
          </a:p>
          <a:p>
            <a:pPr algn="ctr">
              <a:lnSpc>
                <a:spcPts val="4297"/>
              </a:lnSpc>
            </a:pPr>
            <a:endParaRPr lang="en-US" sz="3305">
              <a:solidFill>
                <a:srgbClr val="171A59"/>
              </a:solidFill>
              <a:latin typeface="Candal"/>
              <a:ea typeface="Candal"/>
              <a:cs typeface="Candal"/>
              <a:sym typeface="Candal"/>
            </a:endParaRPr>
          </a:p>
          <a:p>
            <a:pPr algn="ctr">
              <a:lnSpc>
                <a:spcPts val="4297"/>
              </a:lnSpc>
            </a:pPr>
            <a:r>
              <a:rPr lang="en-US" sz="3305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70 minut</a:t>
            </a:r>
          </a:p>
          <a:p>
            <a:pPr marL="0" lvl="0" indent="0" algn="ctr">
              <a:lnSpc>
                <a:spcPts val="4297"/>
              </a:lnSpc>
            </a:pPr>
            <a:r>
              <a:rPr lang="en-US" sz="3305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50 bodů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0220" y="6179784"/>
            <a:ext cx="4358020" cy="219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3"/>
              </a:lnSpc>
            </a:pPr>
            <a:r>
              <a:rPr lang="en-US" sz="33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český jazyk a literatura</a:t>
            </a:r>
          </a:p>
          <a:p>
            <a:pPr algn="ctr">
              <a:lnSpc>
                <a:spcPts val="4383"/>
              </a:lnSpc>
            </a:pPr>
            <a:r>
              <a:rPr lang="en-US" sz="33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60 minut</a:t>
            </a:r>
          </a:p>
          <a:p>
            <a:pPr algn="ctr">
              <a:lnSpc>
                <a:spcPts val="4383"/>
              </a:lnSpc>
              <a:spcBef>
                <a:spcPct val="0"/>
              </a:spcBef>
            </a:pPr>
            <a:r>
              <a:rPr lang="en-US" sz="33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50 bodů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96880" y="-2963288"/>
            <a:ext cx="6701692" cy="6481241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144000" y="2474043"/>
            <a:ext cx="8405161" cy="8282904"/>
          </a:xfrm>
          <a:custGeom>
            <a:avLst/>
            <a:gdLst/>
            <a:ahLst/>
            <a:cxnLst/>
            <a:rect l="l" t="t" r="r" b="b"/>
            <a:pathLst>
              <a:path w="8405161" h="8282904">
                <a:moveTo>
                  <a:pt x="0" y="0"/>
                </a:moveTo>
                <a:lnTo>
                  <a:pt x="8405161" y="0"/>
                </a:lnTo>
                <a:lnTo>
                  <a:pt x="8405161" y="8282904"/>
                </a:lnTo>
                <a:lnTo>
                  <a:pt x="0" y="82829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805772" y="4275706"/>
            <a:ext cx="8460216" cy="8181919"/>
            <a:chOff x="0" y="0"/>
            <a:chExt cx="840446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849727">
            <a:off x="7348709" y="8124015"/>
            <a:ext cx="1533222" cy="1457954"/>
          </a:xfrm>
          <a:custGeom>
            <a:avLst/>
            <a:gdLst/>
            <a:ahLst/>
            <a:cxnLst/>
            <a:rect l="l" t="t" r="r" b="b"/>
            <a:pathLst>
              <a:path w="1533222" h="1457954">
                <a:moveTo>
                  <a:pt x="0" y="0"/>
                </a:moveTo>
                <a:lnTo>
                  <a:pt x="1533221" y="0"/>
                </a:lnTo>
                <a:lnTo>
                  <a:pt x="1533221" y="1457954"/>
                </a:lnTo>
                <a:lnTo>
                  <a:pt x="0" y="1457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6838" y="629026"/>
            <a:ext cx="9126764" cy="6457186"/>
          </a:xfrm>
          <a:custGeom>
            <a:avLst/>
            <a:gdLst/>
            <a:ahLst/>
            <a:cxnLst/>
            <a:rect l="l" t="t" r="r" b="b"/>
            <a:pathLst>
              <a:path w="9126764" h="6457186">
                <a:moveTo>
                  <a:pt x="0" y="0"/>
                </a:moveTo>
                <a:lnTo>
                  <a:pt x="9126764" y="0"/>
                </a:lnTo>
                <a:lnTo>
                  <a:pt x="9126764" y="6457186"/>
                </a:lnTo>
                <a:lnTo>
                  <a:pt x="0" y="6457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4712789" y="4160861"/>
            <a:ext cx="6055627" cy="2212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7"/>
              </a:lnSpc>
            </a:pPr>
            <a:r>
              <a:rPr lang="en-US" sz="2377">
                <a:solidFill>
                  <a:srgbClr val="FEFAF1"/>
                </a:solidFill>
                <a:latin typeface="Canva Sans"/>
                <a:ea typeface="Canva Sans"/>
                <a:cs typeface="Canva Sans"/>
                <a:sym typeface="Canva Sans"/>
              </a:rPr>
              <a:t>15. května 2025 ředitel SŠ zveřejní výsledky přijímacího řízení na veřejně přístupném místě ve škole a nahraje PDF soubor s podrobnými výsledky dle jednotlivých kritérií do systému.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82288" y="3117885"/>
            <a:ext cx="3632916" cy="62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3"/>
              </a:lnSpc>
              <a:spcBef>
                <a:spcPct val="0"/>
              </a:spcBef>
            </a:pPr>
            <a:r>
              <a:rPr lang="en-US" sz="4502">
                <a:solidFill>
                  <a:srgbClr val="FEFAF1"/>
                </a:solidFill>
                <a:latin typeface="Candal"/>
                <a:ea typeface="Candal"/>
                <a:cs typeface="Candal"/>
                <a:sym typeface="Candal"/>
              </a:rPr>
              <a:t>15. 5. 2025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41651" y="1123950"/>
            <a:ext cx="8714188" cy="179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53"/>
              </a:lnSpc>
              <a:spcBef>
                <a:spcPct val="0"/>
              </a:spcBef>
            </a:pPr>
            <a:r>
              <a:rPr lang="en-US" sz="6654">
                <a:solidFill>
                  <a:srgbClr val="FFFEF7"/>
                </a:solidFill>
                <a:latin typeface="Candal"/>
                <a:ea typeface="Candal"/>
                <a:cs typeface="Candal"/>
                <a:sym typeface="Candal"/>
              </a:rPr>
              <a:t>Výsledky přijímacího řízení</a:t>
            </a:r>
          </a:p>
        </p:txBody>
      </p:sp>
      <p:sp>
        <p:nvSpPr>
          <p:cNvPr id="14" name="Freeform 14"/>
          <p:cNvSpPr/>
          <p:nvPr/>
        </p:nvSpPr>
        <p:spPr>
          <a:xfrm rot="690390">
            <a:off x="406114" y="487176"/>
            <a:ext cx="1138960" cy="1083047"/>
          </a:xfrm>
          <a:custGeom>
            <a:avLst/>
            <a:gdLst/>
            <a:ahLst/>
            <a:cxnLst/>
            <a:rect l="l" t="t" r="r" b="b"/>
            <a:pathLst>
              <a:path w="1138960" h="1083047">
                <a:moveTo>
                  <a:pt x="0" y="0"/>
                </a:moveTo>
                <a:lnTo>
                  <a:pt x="1138960" y="0"/>
                </a:lnTo>
                <a:lnTo>
                  <a:pt x="1138960" y="1083048"/>
                </a:lnTo>
                <a:lnTo>
                  <a:pt x="0" y="10830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74085">
            <a:off x="10871117" y="1497889"/>
            <a:ext cx="842234" cy="800888"/>
          </a:xfrm>
          <a:custGeom>
            <a:avLst/>
            <a:gdLst/>
            <a:ahLst/>
            <a:cxnLst/>
            <a:rect l="l" t="t" r="r" b="b"/>
            <a:pathLst>
              <a:path w="842234" h="800888">
                <a:moveTo>
                  <a:pt x="0" y="0"/>
                </a:moveTo>
                <a:lnTo>
                  <a:pt x="842234" y="0"/>
                </a:lnTo>
                <a:lnTo>
                  <a:pt x="842234" y="800888"/>
                </a:lnTo>
                <a:lnTo>
                  <a:pt x="0" y="8008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727951">
            <a:off x="1821004" y="5794140"/>
            <a:ext cx="1851743" cy="2139620"/>
          </a:xfrm>
          <a:custGeom>
            <a:avLst/>
            <a:gdLst/>
            <a:ahLst/>
            <a:cxnLst/>
            <a:rect l="l" t="t" r="r" b="b"/>
            <a:pathLst>
              <a:path w="1851743" h="2139620">
                <a:moveTo>
                  <a:pt x="0" y="0"/>
                </a:moveTo>
                <a:lnTo>
                  <a:pt x="1851743" y="0"/>
                </a:lnTo>
                <a:lnTo>
                  <a:pt x="1851743" y="2139619"/>
                </a:lnTo>
                <a:lnTo>
                  <a:pt x="0" y="21396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74085">
            <a:off x="7694202" y="6463505"/>
            <a:ext cx="842234" cy="800888"/>
          </a:xfrm>
          <a:custGeom>
            <a:avLst/>
            <a:gdLst/>
            <a:ahLst/>
            <a:cxnLst/>
            <a:rect l="l" t="t" r="r" b="b"/>
            <a:pathLst>
              <a:path w="842234" h="800888">
                <a:moveTo>
                  <a:pt x="0" y="0"/>
                </a:moveTo>
                <a:lnTo>
                  <a:pt x="842235" y="0"/>
                </a:lnTo>
                <a:lnTo>
                  <a:pt x="842235" y="800889"/>
                </a:lnTo>
                <a:lnTo>
                  <a:pt x="0" y="8008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8126" y="-5456738"/>
            <a:ext cx="15481409" cy="14972152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14181" y="3862809"/>
            <a:ext cx="3547638" cy="3430939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78434" y="9656493"/>
            <a:ext cx="1303906" cy="1261015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3603" y="923311"/>
            <a:ext cx="10065055" cy="325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24"/>
              </a:lnSpc>
              <a:spcBef>
                <a:spcPct val="0"/>
              </a:spcBef>
            </a:pPr>
            <a:r>
              <a:rPr lang="en-US" sz="11909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DĚKUJI ZA POZORNOST</a:t>
            </a:r>
          </a:p>
        </p:txBody>
      </p:sp>
      <p:sp>
        <p:nvSpPr>
          <p:cNvPr id="12" name="Freeform 12"/>
          <p:cNvSpPr/>
          <p:nvPr/>
        </p:nvSpPr>
        <p:spPr>
          <a:xfrm rot="-1244255">
            <a:off x="7241274" y="6283246"/>
            <a:ext cx="766196" cy="1265488"/>
          </a:xfrm>
          <a:custGeom>
            <a:avLst/>
            <a:gdLst/>
            <a:ahLst/>
            <a:cxnLst/>
            <a:rect l="l" t="t" r="r" b="b"/>
            <a:pathLst>
              <a:path w="766196" h="1265488">
                <a:moveTo>
                  <a:pt x="0" y="0"/>
                </a:moveTo>
                <a:lnTo>
                  <a:pt x="766195" y="0"/>
                </a:lnTo>
                <a:lnTo>
                  <a:pt x="766195" y="1265488"/>
                </a:lnTo>
                <a:lnTo>
                  <a:pt x="0" y="126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8276325" y="3641637"/>
            <a:ext cx="9760374" cy="8003507"/>
          </a:xfrm>
          <a:custGeom>
            <a:avLst/>
            <a:gdLst/>
            <a:ahLst/>
            <a:cxnLst/>
            <a:rect l="l" t="t" r="r" b="b"/>
            <a:pathLst>
              <a:path w="9760374" h="8003507">
                <a:moveTo>
                  <a:pt x="0" y="0"/>
                </a:moveTo>
                <a:lnTo>
                  <a:pt x="9760374" y="0"/>
                </a:lnTo>
                <a:lnTo>
                  <a:pt x="9760374" y="8003507"/>
                </a:lnTo>
                <a:lnTo>
                  <a:pt x="0" y="8003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210275" y="768323"/>
            <a:ext cx="1303906" cy="1261015"/>
            <a:chOff x="0" y="0"/>
            <a:chExt cx="84044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33725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0204" y="372141"/>
            <a:ext cx="9727591" cy="9407604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144115"/>
            <a:ext cx="6498460" cy="8846913"/>
          </a:xfrm>
          <a:custGeom>
            <a:avLst/>
            <a:gdLst/>
            <a:ahLst/>
            <a:cxnLst/>
            <a:rect l="l" t="t" r="r" b="b"/>
            <a:pathLst>
              <a:path w="6498460" h="8846913">
                <a:moveTo>
                  <a:pt x="0" y="0"/>
                </a:moveTo>
                <a:lnTo>
                  <a:pt x="6498460" y="0"/>
                </a:lnTo>
                <a:lnTo>
                  <a:pt x="6498460" y="8846913"/>
                </a:lnTo>
                <a:lnTo>
                  <a:pt x="0" y="884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98460" y="2767664"/>
            <a:ext cx="8700880" cy="4292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návštěva Úřadu práce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představení škol Mohelnice a okolí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Salmondo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Scholaris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praktické činnosti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volba povolání - webová stránka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novinky z olomouckého školství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 školním klubu letáčky a propagační materiál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32817" y="1349904"/>
            <a:ext cx="6015460" cy="808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52"/>
              </a:lnSpc>
              <a:spcBef>
                <a:spcPct val="0"/>
              </a:spcBef>
            </a:pPr>
            <a:r>
              <a:rPr lang="en-US" sz="5898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Co bylo...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822554" y="5962474"/>
            <a:ext cx="6233607" cy="6028554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727017" y="7871589"/>
            <a:ext cx="1750640" cy="175064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A316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184150"/>
              <a:ext cx="7112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10111" y="-1724076"/>
            <a:ext cx="4474743" cy="4327548"/>
            <a:chOff x="0" y="0"/>
            <a:chExt cx="84044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997848" y="2276912"/>
            <a:ext cx="896699" cy="867202"/>
            <a:chOff x="0" y="0"/>
            <a:chExt cx="840446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8905" y="-3067128"/>
            <a:ext cx="8489901" cy="8210628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74598" y="-1918708"/>
            <a:ext cx="3816312" cy="3690775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053711" y="1909708"/>
            <a:ext cx="3987524" cy="2821173"/>
          </a:xfrm>
          <a:custGeom>
            <a:avLst/>
            <a:gdLst/>
            <a:ahLst/>
            <a:cxnLst/>
            <a:rect l="l" t="t" r="r" b="b"/>
            <a:pathLst>
              <a:path w="3987524" h="2821173">
                <a:moveTo>
                  <a:pt x="0" y="0"/>
                </a:moveTo>
                <a:lnTo>
                  <a:pt x="3987524" y="0"/>
                </a:lnTo>
                <a:lnTo>
                  <a:pt x="3987524" y="2821174"/>
                </a:lnTo>
                <a:lnTo>
                  <a:pt x="0" y="282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8244376" y="2081625"/>
            <a:ext cx="656743" cy="635139"/>
            <a:chOff x="0" y="0"/>
            <a:chExt cx="84044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171A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776134" y="1890757"/>
            <a:ext cx="3987524" cy="2821173"/>
          </a:xfrm>
          <a:custGeom>
            <a:avLst/>
            <a:gdLst/>
            <a:ahLst/>
            <a:cxnLst/>
            <a:rect l="l" t="t" r="r" b="b"/>
            <a:pathLst>
              <a:path w="3987524" h="2821173">
                <a:moveTo>
                  <a:pt x="0" y="0"/>
                </a:moveTo>
                <a:lnTo>
                  <a:pt x="3987524" y="0"/>
                </a:lnTo>
                <a:lnTo>
                  <a:pt x="3987524" y="2821174"/>
                </a:lnTo>
                <a:lnTo>
                  <a:pt x="0" y="282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>
            <a:off x="12966799" y="2062674"/>
            <a:ext cx="656743" cy="635139"/>
            <a:chOff x="0" y="0"/>
            <a:chExt cx="840446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171A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8053711" y="5502307"/>
            <a:ext cx="3987524" cy="2821173"/>
          </a:xfrm>
          <a:custGeom>
            <a:avLst/>
            <a:gdLst/>
            <a:ahLst/>
            <a:cxnLst/>
            <a:rect l="l" t="t" r="r" b="b"/>
            <a:pathLst>
              <a:path w="3987524" h="2821173">
                <a:moveTo>
                  <a:pt x="0" y="0"/>
                </a:moveTo>
                <a:lnTo>
                  <a:pt x="3987524" y="0"/>
                </a:lnTo>
                <a:lnTo>
                  <a:pt x="3987524" y="2821174"/>
                </a:lnTo>
                <a:lnTo>
                  <a:pt x="0" y="282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8244376" y="5674224"/>
            <a:ext cx="656743" cy="635139"/>
            <a:chOff x="0" y="0"/>
            <a:chExt cx="840446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171A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03.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2776134" y="5377444"/>
            <a:ext cx="3987524" cy="2821173"/>
          </a:xfrm>
          <a:custGeom>
            <a:avLst/>
            <a:gdLst/>
            <a:ahLst/>
            <a:cxnLst/>
            <a:rect l="l" t="t" r="r" b="b"/>
            <a:pathLst>
              <a:path w="3987524" h="2821173">
                <a:moveTo>
                  <a:pt x="0" y="0"/>
                </a:moveTo>
                <a:lnTo>
                  <a:pt x="3987524" y="0"/>
                </a:lnTo>
                <a:lnTo>
                  <a:pt x="3987524" y="2821174"/>
                </a:lnTo>
                <a:lnTo>
                  <a:pt x="0" y="282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1" name="Group 21"/>
          <p:cNvGrpSpPr/>
          <p:nvPr/>
        </p:nvGrpSpPr>
        <p:grpSpPr>
          <a:xfrm>
            <a:off x="12966799" y="5655273"/>
            <a:ext cx="656743" cy="635139"/>
            <a:chOff x="0" y="0"/>
            <a:chExt cx="840446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171A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04.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477005" y="9580428"/>
            <a:ext cx="19326005" cy="1413145"/>
            <a:chOff x="0" y="0"/>
            <a:chExt cx="5089977" cy="37218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089977" cy="372186"/>
            </a:xfrm>
            <a:custGeom>
              <a:avLst/>
              <a:gdLst/>
              <a:ahLst/>
              <a:cxnLst/>
              <a:rect l="l" t="t" r="r" b="b"/>
              <a:pathLst>
                <a:path w="5089977" h="372186">
                  <a:moveTo>
                    <a:pt x="0" y="0"/>
                  </a:moveTo>
                  <a:lnTo>
                    <a:pt x="5089977" y="0"/>
                  </a:lnTo>
                  <a:lnTo>
                    <a:pt x="5089977" y="372186"/>
                  </a:lnTo>
                  <a:lnTo>
                    <a:pt x="0" y="372186"/>
                  </a:ln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5089977" cy="391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flipH="1">
            <a:off x="450799" y="5991794"/>
            <a:ext cx="6784231" cy="3971859"/>
          </a:xfrm>
          <a:custGeom>
            <a:avLst/>
            <a:gdLst/>
            <a:ahLst/>
            <a:cxnLst/>
            <a:rect l="l" t="t" r="r" b="b"/>
            <a:pathLst>
              <a:path w="6784231" h="3971859">
                <a:moveTo>
                  <a:pt x="6784230" y="0"/>
                </a:moveTo>
                <a:lnTo>
                  <a:pt x="0" y="0"/>
                </a:lnTo>
                <a:lnTo>
                  <a:pt x="0" y="3971859"/>
                </a:lnTo>
                <a:lnTo>
                  <a:pt x="6784230" y="3971859"/>
                </a:lnTo>
                <a:lnTo>
                  <a:pt x="67842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748495" y="2352179"/>
            <a:ext cx="710029" cy="729170"/>
          </a:xfrm>
          <a:custGeom>
            <a:avLst/>
            <a:gdLst/>
            <a:ahLst/>
            <a:cxnLst/>
            <a:rect l="l" t="t" r="r" b="b"/>
            <a:pathLst>
              <a:path w="710029" h="729170">
                <a:moveTo>
                  <a:pt x="0" y="0"/>
                </a:moveTo>
                <a:lnTo>
                  <a:pt x="710029" y="0"/>
                </a:lnTo>
                <a:lnTo>
                  <a:pt x="710029" y="729170"/>
                </a:lnTo>
                <a:lnTo>
                  <a:pt x="0" y="729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30409" y="1282321"/>
            <a:ext cx="7025011" cy="258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2"/>
              </a:lnSpc>
            </a:pPr>
            <a:r>
              <a:rPr lang="en-US" sz="6326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naši žáci</a:t>
            </a:r>
          </a:p>
          <a:p>
            <a:pPr marL="0" lvl="0" indent="0" algn="ctr">
              <a:lnSpc>
                <a:spcPts val="10502"/>
              </a:lnSpc>
            </a:pPr>
            <a:r>
              <a:rPr lang="en-US" sz="6326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v loňském roce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359247" y="3334160"/>
            <a:ext cx="3472116" cy="68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3764">
                <a:solidFill>
                  <a:srgbClr val="171A59"/>
                </a:solidFill>
                <a:latin typeface="Canva Sans"/>
                <a:ea typeface="Canva Sans"/>
                <a:cs typeface="Canva Sans"/>
                <a:sym typeface="Canva Sans"/>
              </a:rPr>
              <a:t>23 %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59247" y="2941168"/>
            <a:ext cx="2005777" cy="2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6"/>
              </a:lnSpc>
              <a:spcBef>
                <a:spcPct val="0"/>
              </a:spcBef>
            </a:pPr>
            <a:r>
              <a:rPr lang="en-US" sz="1798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Gymnázium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081670" y="3315210"/>
            <a:ext cx="3472116" cy="68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3764">
                <a:solidFill>
                  <a:srgbClr val="171A59"/>
                </a:solidFill>
                <a:latin typeface="Canva Sans"/>
                <a:ea typeface="Canva Sans"/>
                <a:cs typeface="Canva Sans"/>
                <a:sym typeface="Canva Sans"/>
              </a:rPr>
              <a:t>47 % + 11%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081670" y="2877108"/>
            <a:ext cx="1863806" cy="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83"/>
              </a:lnSpc>
              <a:spcBef>
                <a:spcPct val="0"/>
              </a:spcBef>
            </a:pPr>
            <a:r>
              <a:rPr lang="en-US" sz="18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L, M obory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359247" y="6926760"/>
            <a:ext cx="3472116" cy="68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3764">
                <a:solidFill>
                  <a:srgbClr val="171A59"/>
                </a:solidFill>
                <a:latin typeface="Canva Sans"/>
                <a:ea typeface="Canva Sans"/>
                <a:cs typeface="Canva Sans"/>
                <a:sym typeface="Canva Sans"/>
              </a:rPr>
              <a:t>19 %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359247" y="6406275"/>
            <a:ext cx="1863806" cy="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83"/>
              </a:lnSpc>
              <a:spcBef>
                <a:spcPct val="0"/>
              </a:spcBef>
            </a:pPr>
            <a:r>
              <a:rPr lang="en-US" sz="18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učební obory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081670" y="6907809"/>
            <a:ext cx="3472116" cy="68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3764">
                <a:solidFill>
                  <a:srgbClr val="171A59"/>
                </a:solidFill>
                <a:latin typeface="Canva Sans"/>
                <a:ea typeface="Canva Sans"/>
                <a:cs typeface="Canva Sans"/>
                <a:sym typeface="Canva Sans"/>
              </a:rPr>
              <a:t>6 žáků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081670" y="6387324"/>
            <a:ext cx="2275947" cy="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83"/>
              </a:lnSpc>
              <a:spcBef>
                <a:spcPct val="0"/>
              </a:spcBef>
            </a:pPr>
            <a:r>
              <a:rPr lang="en-US" sz="18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do druhého kola</a:t>
            </a:r>
          </a:p>
        </p:txBody>
      </p:sp>
      <p:sp>
        <p:nvSpPr>
          <p:cNvPr id="38" name="Freeform 38"/>
          <p:cNvSpPr/>
          <p:nvPr/>
        </p:nvSpPr>
        <p:spPr>
          <a:xfrm>
            <a:off x="15469351" y="2401618"/>
            <a:ext cx="710029" cy="729170"/>
          </a:xfrm>
          <a:custGeom>
            <a:avLst/>
            <a:gdLst/>
            <a:ahLst/>
            <a:cxnLst/>
            <a:rect l="l" t="t" r="r" b="b"/>
            <a:pathLst>
              <a:path w="710029" h="729170">
                <a:moveTo>
                  <a:pt x="0" y="0"/>
                </a:moveTo>
                <a:lnTo>
                  <a:pt x="710029" y="0"/>
                </a:lnTo>
                <a:lnTo>
                  <a:pt x="710029" y="729169"/>
                </a:lnTo>
                <a:lnTo>
                  <a:pt x="0" y="729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9" name="Freeform 39"/>
          <p:cNvSpPr/>
          <p:nvPr/>
        </p:nvSpPr>
        <p:spPr>
          <a:xfrm>
            <a:off x="10748495" y="5930264"/>
            <a:ext cx="710029" cy="729170"/>
          </a:xfrm>
          <a:custGeom>
            <a:avLst/>
            <a:gdLst/>
            <a:ahLst/>
            <a:cxnLst/>
            <a:rect l="l" t="t" r="r" b="b"/>
            <a:pathLst>
              <a:path w="710029" h="729170">
                <a:moveTo>
                  <a:pt x="0" y="0"/>
                </a:moveTo>
                <a:lnTo>
                  <a:pt x="710029" y="0"/>
                </a:lnTo>
                <a:lnTo>
                  <a:pt x="710029" y="729169"/>
                </a:lnTo>
                <a:lnTo>
                  <a:pt x="0" y="729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0" name="Freeform 40"/>
          <p:cNvSpPr/>
          <p:nvPr/>
        </p:nvSpPr>
        <p:spPr>
          <a:xfrm>
            <a:off x="15469351" y="5979702"/>
            <a:ext cx="710029" cy="729170"/>
          </a:xfrm>
          <a:custGeom>
            <a:avLst/>
            <a:gdLst/>
            <a:ahLst/>
            <a:cxnLst/>
            <a:rect l="l" t="t" r="r" b="b"/>
            <a:pathLst>
              <a:path w="710029" h="729170">
                <a:moveTo>
                  <a:pt x="0" y="0"/>
                </a:moveTo>
                <a:lnTo>
                  <a:pt x="710029" y="0"/>
                </a:lnTo>
                <a:lnTo>
                  <a:pt x="710029" y="729170"/>
                </a:lnTo>
                <a:lnTo>
                  <a:pt x="0" y="729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88103" y="-1736352"/>
            <a:ext cx="6233607" cy="6028554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02575" y="-1575883"/>
            <a:ext cx="6233607" cy="6028554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9654" y="3058412"/>
            <a:ext cx="5163948" cy="516394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71A59"/>
              </a:solidFill>
              <a:prstDash val="dash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229738" y="2309693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79" y="0"/>
                </a:lnTo>
                <a:lnTo>
                  <a:pt x="1603779" y="1603779"/>
                </a:lnTo>
                <a:lnTo>
                  <a:pt x="0" y="1603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91647" y="6386077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79" y="0"/>
                </a:lnTo>
                <a:lnTo>
                  <a:pt x="1603779" y="1603780"/>
                </a:lnTo>
                <a:lnTo>
                  <a:pt x="0" y="160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2092658" y="6123245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79" y="0"/>
                </a:lnTo>
                <a:lnTo>
                  <a:pt x="1603779" y="1603779"/>
                </a:lnTo>
                <a:lnTo>
                  <a:pt x="0" y="1603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4560913" y="2594877"/>
            <a:ext cx="1139257" cy="927071"/>
          </a:xfrm>
          <a:custGeom>
            <a:avLst/>
            <a:gdLst/>
            <a:ahLst/>
            <a:cxnLst/>
            <a:rect l="l" t="t" r="r" b="b"/>
            <a:pathLst>
              <a:path w="1139257" h="927071">
                <a:moveTo>
                  <a:pt x="0" y="0"/>
                </a:moveTo>
                <a:lnTo>
                  <a:pt x="1139257" y="0"/>
                </a:lnTo>
                <a:lnTo>
                  <a:pt x="1139257" y="927070"/>
                </a:lnTo>
                <a:lnTo>
                  <a:pt x="0" y="927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57410" y="6678160"/>
            <a:ext cx="1072252" cy="1019614"/>
          </a:xfrm>
          <a:custGeom>
            <a:avLst/>
            <a:gdLst/>
            <a:ahLst/>
            <a:cxnLst/>
            <a:rect l="l" t="t" r="r" b="b"/>
            <a:pathLst>
              <a:path w="1072252" h="1019614">
                <a:moveTo>
                  <a:pt x="0" y="0"/>
                </a:moveTo>
                <a:lnTo>
                  <a:pt x="1072252" y="0"/>
                </a:lnTo>
                <a:lnTo>
                  <a:pt x="1072252" y="1019614"/>
                </a:lnTo>
                <a:lnTo>
                  <a:pt x="0" y="10196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449654" y="6386077"/>
            <a:ext cx="889788" cy="1081810"/>
          </a:xfrm>
          <a:custGeom>
            <a:avLst/>
            <a:gdLst/>
            <a:ahLst/>
            <a:cxnLst/>
            <a:rect l="l" t="t" r="r" b="b"/>
            <a:pathLst>
              <a:path w="889788" h="1081810">
                <a:moveTo>
                  <a:pt x="0" y="0"/>
                </a:moveTo>
                <a:lnTo>
                  <a:pt x="889788" y="0"/>
                </a:lnTo>
                <a:lnTo>
                  <a:pt x="889788" y="1081810"/>
                </a:lnTo>
                <a:lnTo>
                  <a:pt x="0" y="10818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695339" y="5549517"/>
            <a:ext cx="9634143" cy="6708867"/>
          </a:xfrm>
          <a:custGeom>
            <a:avLst/>
            <a:gdLst/>
            <a:ahLst/>
            <a:cxnLst/>
            <a:rect l="l" t="t" r="r" b="b"/>
            <a:pathLst>
              <a:path w="9634143" h="6708867">
                <a:moveTo>
                  <a:pt x="9634143" y="0"/>
                </a:moveTo>
                <a:lnTo>
                  <a:pt x="0" y="0"/>
                </a:lnTo>
                <a:lnTo>
                  <a:pt x="0" y="6708867"/>
                </a:lnTo>
                <a:lnTo>
                  <a:pt x="9634143" y="6708867"/>
                </a:lnTo>
                <a:lnTo>
                  <a:pt x="963414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1390589" y="9644995"/>
            <a:ext cx="1327684" cy="1284010"/>
            <a:chOff x="0" y="0"/>
            <a:chExt cx="840446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924357" y="1104900"/>
            <a:ext cx="8692514" cy="81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33"/>
              </a:lnSpc>
              <a:spcBef>
                <a:spcPct val="0"/>
              </a:spcBef>
            </a:pPr>
            <a:r>
              <a:rPr lang="en-US" sz="5880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Co se děje nyní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66989" y="2366843"/>
            <a:ext cx="8865737" cy="3816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den otevřených dveří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přijímačky na nečisto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sdílení s našimi absolventy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test Volby povolání proskoly.cz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Atlas školství</a:t>
            </a:r>
          </a:p>
          <a:p>
            <a:pPr marL="769362" lvl="1" indent="-384681" algn="l">
              <a:lnSpc>
                <a:spcPts val="3777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podpora polytechnického vzdělávání a řemesel v Olomouckém kraji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88103" y="-1736352"/>
            <a:ext cx="6233607" cy="6028554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02575" y="-1575883"/>
            <a:ext cx="6233607" cy="6028554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390589" y="9644995"/>
            <a:ext cx="1327684" cy="1284010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878196" y="3940789"/>
            <a:ext cx="7248758" cy="5439500"/>
          </a:xfrm>
          <a:custGeom>
            <a:avLst/>
            <a:gdLst/>
            <a:ahLst/>
            <a:cxnLst/>
            <a:rect l="l" t="t" r="r" b="b"/>
            <a:pathLst>
              <a:path w="7248758" h="5439500">
                <a:moveTo>
                  <a:pt x="0" y="0"/>
                </a:moveTo>
                <a:lnTo>
                  <a:pt x="7248758" y="0"/>
                </a:lnTo>
                <a:lnTo>
                  <a:pt x="7248758" y="5439500"/>
                </a:lnTo>
                <a:lnTo>
                  <a:pt x="0" y="543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1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34181" y="1104900"/>
            <a:ext cx="8692514" cy="81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33"/>
              </a:lnSpc>
              <a:spcBef>
                <a:spcPct val="0"/>
              </a:spcBef>
            </a:pPr>
            <a:r>
              <a:rPr lang="en-US" sz="5880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Co nás čeká v lednu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009820"/>
            <a:ext cx="9871735" cy="621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9362" lvl="1" indent="-384681" algn="l">
              <a:lnSpc>
                <a:spcPts val="4703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střední škola musí zveřejnit podmínky přijímacího řízení</a:t>
            </a:r>
          </a:p>
          <a:p>
            <a:pPr marL="769362" lvl="1" indent="-384681" algn="l">
              <a:lnSpc>
                <a:spcPts val="4703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přijímačky nanečisto v naší škole</a:t>
            </a:r>
          </a:p>
          <a:p>
            <a:pPr marL="769362" lvl="1" indent="-384681" algn="l">
              <a:lnSpc>
                <a:spcPts val="4703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žáci s SVP</a:t>
            </a:r>
          </a:p>
          <a:p>
            <a:pPr marL="769362" lvl="1" indent="-384681" algn="l">
              <a:lnSpc>
                <a:spcPts val="4703"/>
              </a:lnSpc>
              <a:buFont typeface="Arial"/>
              <a:buChar char="•"/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lékařský posudek</a:t>
            </a:r>
          </a:p>
          <a:p>
            <a:pPr algn="l">
              <a:lnSpc>
                <a:spcPts val="3515"/>
              </a:lnSpc>
            </a:pPr>
            <a:r>
              <a:rPr lang="en-US" sz="26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https://msmt.gov.cz/vzdelavani/stredni-vzdelavani/prijimani-na-stredni-skoly-a-konzervator</a:t>
            </a:r>
          </a:p>
          <a:p>
            <a:pPr algn="l">
              <a:lnSpc>
                <a:spcPts val="3515"/>
              </a:lnSpc>
            </a:pPr>
            <a:endParaRPr lang="en-US" sz="2663" b="1">
              <a:solidFill>
                <a:srgbClr val="171A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777"/>
              </a:lnSpc>
            </a:pPr>
            <a:endParaRPr lang="en-US" sz="2663" b="1">
              <a:solidFill>
                <a:srgbClr val="171A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777"/>
              </a:lnSpc>
            </a:pPr>
            <a:endParaRPr lang="en-US" sz="2663" b="1">
              <a:solidFill>
                <a:srgbClr val="171A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777"/>
              </a:lnSpc>
            </a:pPr>
            <a:endParaRPr lang="en-US" sz="2663" b="1">
              <a:solidFill>
                <a:srgbClr val="171A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777"/>
              </a:lnSpc>
            </a:pPr>
            <a:r>
              <a:rPr lang="en-US" sz="3563" b="1">
                <a:solidFill>
                  <a:srgbClr val="171A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8905" y="-3067128"/>
            <a:ext cx="8489901" cy="8210628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74598" y="-1918708"/>
            <a:ext cx="3816312" cy="3690775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053711" y="361480"/>
            <a:ext cx="3987524" cy="2821173"/>
          </a:xfrm>
          <a:custGeom>
            <a:avLst/>
            <a:gdLst/>
            <a:ahLst/>
            <a:cxnLst/>
            <a:rect l="l" t="t" r="r" b="b"/>
            <a:pathLst>
              <a:path w="3987524" h="2821173">
                <a:moveTo>
                  <a:pt x="0" y="0"/>
                </a:moveTo>
                <a:lnTo>
                  <a:pt x="3987524" y="0"/>
                </a:lnTo>
                <a:lnTo>
                  <a:pt x="3987524" y="2821174"/>
                </a:lnTo>
                <a:lnTo>
                  <a:pt x="0" y="282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8196106" y="761961"/>
            <a:ext cx="656743" cy="635139"/>
            <a:chOff x="0" y="0"/>
            <a:chExt cx="84044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171A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776134" y="361480"/>
            <a:ext cx="3987524" cy="2821173"/>
          </a:xfrm>
          <a:custGeom>
            <a:avLst/>
            <a:gdLst/>
            <a:ahLst/>
            <a:cxnLst/>
            <a:rect l="l" t="t" r="r" b="b"/>
            <a:pathLst>
              <a:path w="3987524" h="2821173">
                <a:moveTo>
                  <a:pt x="0" y="0"/>
                </a:moveTo>
                <a:lnTo>
                  <a:pt x="3987524" y="0"/>
                </a:lnTo>
                <a:lnTo>
                  <a:pt x="3987524" y="2821174"/>
                </a:lnTo>
                <a:lnTo>
                  <a:pt x="0" y="282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>
            <a:off x="12966799" y="761961"/>
            <a:ext cx="656743" cy="635139"/>
            <a:chOff x="0" y="0"/>
            <a:chExt cx="840446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171A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8107152" y="3392204"/>
            <a:ext cx="3987524" cy="2821173"/>
          </a:xfrm>
          <a:custGeom>
            <a:avLst/>
            <a:gdLst/>
            <a:ahLst/>
            <a:cxnLst/>
            <a:rect l="l" t="t" r="r" b="b"/>
            <a:pathLst>
              <a:path w="3987524" h="2821173">
                <a:moveTo>
                  <a:pt x="0" y="0"/>
                </a:moveTo>
                <a:lnTo>
                  <a:pt x="3987524" y="0"/>
                </a:lnTo>
                <a:lnTo>
                  <a:pt x="3987524" y="2821173"/>
                </a:lnTo>
                <a:lnTo>
                  <a:pt x="0" y="2821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8359247" y="3664201"/>
            <a:ext cx="656743" cy="635139"/>
            <a:chOff x="0" y="0"/>
            <a:chExt cx="840446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171A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03.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2776134" y="3392204"/>
            <a:ext cx="3987524" cy="2821173"/>
          </a:xfrm>
          <a:custGeom>
            <a:avLst/>
            <a:gdLst/>
            <a:ahLst/>
            <a:cxnLst/>
            <a:rect l="l" t="t" r="r" b="b"/>
            <a:pathLst>
              <a:path w="3987524" h="2821173">
                <a:moveTo>
                  <a:pt x="0" y="0"/>
                </a:moveTo>
                <a:lnTo>
                  <a:pt x="3987524" y="0"/>
                </a:lnTo>
                <a:lnTo>
                  <a:pt x="3987524" y="2821173"/>
                </a:lnTo>
                <a:lnTo>
                  <a:pt x="0" y="2821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1" name="Group 21"/>
          <p:cNvGrpSpPr/>
          <p:nvPr/>
        </p:nvGrpSpPr>
        <p:grpSpPr>
          <a:xfrm>
            <a:off x="12966799" y="3664201"/>
            <a:ext cx="656743" cy="635139"/>
            <a:chOff x="0" y="0"/>
            <a:chExt cx="840446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171A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04.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519002" y="9705975"/>
            <a:ext cx="19326005" cy="964250"/>
            <a:chOff x="0" y="0"/>
            <a:chExt cx="5089977" cy="25395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089977" cy="253959"/>
            </a:xfrm>
            <a:custGeom>
              <a:avLst/>
              <a:gdLst/>
              <a:ahLst/>
              <a:cxnLst/>
              <a:rect l="l" t="t" r="r" b="b"/>
              <a:pathLst>
                <a:path w="5089977" h="253959">
                  <a:moveTo>
                    <a:pt x="0" y="0"/>
                  </a:moveTo>
                  <a:lnTo>
                    <a:pt x="5089977" y="0"/>
                  </a:lnTo>
                  <a:lnTo>
                    <a:pt x="5089977" y="253959"/>
                  </a:lnTo>
                  <a:lnTo>
                    <a:pt x="0" y="253959"/>
                  </a:ln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5089977" cy="273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flipH="1">
            <a:off x="450799" y="5991794"/>
            <a:ext cx="6784231" cy="3971859"/>
          </a:xfrm>
          <a:custGeom>
            <a:avLst/>
            <a:gdLst/>
            <a:ahLst/>
            <a:cxnLst/>
            <a:rect l="l" t="t" r="r" b="b"/>
            <a:pathLst>
              <a:path w="6784231" h="3971859">
                <a:moveTo>
                  <a:pt x="6784230" y="0"/>
                </a:moveTo>
                <a:lnTo>
                  <a:pt x="0" y="0"/>
                </a:lnTo>
                <a:lnTo>
                  <a:pt x="0" y="3971859"/>
                </a:lnTo>
                <a:lnTo>
                  <a:pt x="6784230" y="3971859"/>
                </a:lnTo>
                <a:lnTo>
                  <a:pt x="67842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748495" y="2352179"/>
            <a:ext cx="710029" cy="729170"/>
          </a:xfrm>
          <a:custGeom>
            <a:avLst/>
            <a:gdLst/>
            <a:ahLst/>
            <a:cxnLst/>
            <a:rect l="l" t="t" r="r" b="b"/>
            <a:pathLst>
              <a:path w="710029" h="729170">
                <a:moveTo>
                  <a:pt x="0" y="0"/>
                </a:moveTo>
                <a:lnTo>
                  <a:pt x="710029" y="0"/>
                </a:lnTo>
                <a:lnTo>
                  <a:pt x="710029" y="729170"/>
                </a:lnTo>
                <a:lnTo>
                  <a:pt x="0" y="729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96358" y="828636"/>
            <a:ext cx="5933428" cy="616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3"/>
              </a:lnSpc>
              <a:spcBef>
                <a:spcPct val="0"/>
              </a:spcBef>
            </a:pPr>
            <a:r>
              <a:rPr lang="en-US" sz="4512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Hlavní principy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852848" y="1701900"/>
            <a:ext cx="2389249" cy="439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71"/>
              </a:lnSpc>
              <a:spcBef>
                <a:spcPct val="0"/>
              </a:spcBef>
            </a:pPr>
            <a:r>
              <a:rPr lang="en-US" sz="16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Elektronické přihlašování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081670" y="1800642"/>
            <a:ext cx="2193519" cy="439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71"/>
              </a:lnSpc>
              <a:spcBef>
                <a:spcPct val="0"/>
              </a:spcBef>
            </a:pPr>
            <a:r>
              <a:rPr lang="en-US" sz="16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Zautomatizování přijetí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572747" y="4997862"/>
            <a:ext cx="2530763" cy="65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71"/>
              </a:lnSpc>
              <a:spcBef>
                <a:spcPct val="0"/>
              </a:spcBef>
            </a:pPr>
            <a:r>
              <a:rPr lang="en-US" sz="16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Navýšení počtu přihlášek na tři (pět)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295171" y="4997862"/>
            <a:ext cx="2341890" cy="439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71"/>
              </a:lnSpc>
              <a:spcBef>
                <a:spcPct val="0"/>
              </a:spcBef>
            </a:pPr>
            <a:r>
              <a:rPr lang="en-US" sz="16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Sjednocení veškerých termínů </a:t>
            </a:r>
          </a:p>
        </p:txBody>
      </p:sp>
      <p:sp>
        <p:nvSpPr>
          <p:cNvPr id="34" name="Freeform 34"/>
          <p:cNvSpPr/>
          <p:nvPr/>
        </p:nvSpPr>
        <p:spPr>
          <a:xfrm>
            <a:off x="15469351" y="2352179"/>
            <a:ext cx="710029" cy="729170"/>
          </a:xfrm>
          <a:custGeom>
            <a:avLst/>
            <a:gdLst/>
            <a:ahLst/>
            <a:cxnLst/>
            <a:rect l="l" t="t" r="r" b="b"/>
            <a:pathLst>
              <a:path w="710029" h="729170">
                <a:moveTo>
                  <a:pt x="0" y="0"/>
                </a:moveTo>
                <a:lnTo>
                  <a:pt x="710029" y="0"/>
                </a:lnTo>
                <a:lnTo>
                  <a:pt x="710029" y="729170"/>
                </a:lnTo>
                <a:lnTo>
                  <a:pt x="0" y="729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>
            <a:off x="10748495" y="5437151"/>
            <a:ext cx="710029" cy="729170"/>
          </a:xfrm>
          <a:custGeom>
            <a:avLst/>
            <a:gdLst/>
            <a:ahLst/>
            <a:cxnLst/>
            <a:rect l="l" t="t" r="r" b="b"/>
            <a:pathLst>
              <a:path w="710029" h="729170">
                <a:moveTo>
                  <a:pt x="0" y="0"/>
                </a:moveTo>
                <a:lnTo>
                  <a:pt x="710029" y="0"/>
                </a:lnTo>
                <a:lnTo>
                  <a:pt x="710029" y="729169"/>
                </a:lnTo>
                <a:lnTo>
                  <a:pt x="0" y="729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Freeform 36"/>
          <p:cNvSpPr/>
          <p:nvPr/>
        </p:nvSpPr>
        <p:spPr>
          <a:xfrm>
            <a:off x="15469351" y="5437151"/>
            <a:ext cx="710029" cy="729170"/>
          </a:xfrm>
          <a:custGeom>
            <a:avLst/>
            <a:gdLst/>
            <a:ahLst/>
            <a:cxnLst/>
            <a:rect l="l" t="t" r="r" b="b"/>
            <a:pathLst>
              <a:path w="710029" h="729170">
                <a:moveTo>
                  <a:pt x="0" y="0"/>
                </a:moveTo>
                <a:lnTo>
                  <a:pt x="710029" y="0"/>
                </a:lnTo>
                <a:lnTo>
                  <a:pt x="710029" y="729169"/>
                </a:lnTo>
                <a:lnTo>
                  <a:pt x="0" y="729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Freeform 37"/>
          <p:cNvSpPr/>
          <p:nvPr/>
        </p:nvSpPr>
        <p:spPr>
          <a:xfrm>
            <a:off x="8053711" y="6567137"/>
            <a:ext cx="3987524" cy="2821173"/>
          </a:xfrm>
          <a:custGeom>
            <a:avLst/>
            <a:gdLst/>
            <a:ahLst/>
            <a:cxnLst/>
            <a:rect l="l" t="t" r="r" b="b"/>
            <a:pathLst>
              <a:path w="3987524" h="2821173">
                <a:moveTo>
                  <a:pt x="0" y="0"/>
                </a:moveTo>
                <a:lnTo>
                  <a:pt x="3987524" y="0"/>
                </a:lnTo>
                <a:lnTo>
                  <a:pt x="3987524" y="2821173"/>
                </a:lnTo>
                <a:lnTo>
                  <a:pt x="0" y="2821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TextBox 38"/>
          <p:cNvSpPr txBox="1"/>
          <p:nvPr/>
        </p:nvSpPr>
        <p:spPr>
          <a:xfrm>
            <a:off x="8383636" y="7618091"/>
            <a:ext cx="3113785" cy="110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0"/>
              </a:lnSpc>
              <a:spcBef>
                <a:spcPct val="0"/>
              </a:spcBef>
            </a:pPr>
            <a:r>
              <a:rPr lang="en-US" sz="1700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Odstranění povinnosti zohlednit výsledky předchozího vzdělávání v ZŠ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8383636" y="6749364"/>
            <a:ext cx="632353" cy="611552"/>
            <a:chOff x="0" y="0"/>
            <a:chExt cx="840446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171A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05.</a:t>
              </a:r>
            </a:p>
          </p:txBody>
        </p:sp>
      </p:grpSp>
      <p:sp>
        <p:nvSpPr>
          <p:cNvPr id="42" name="Freeform 42"/>
          <p:cNvSpPr/>
          <p:nvPr/>
        </p:nvSpPr>
        <p:spPr>
          <a:xfrm>
            <a:off x="12776134" y="6584852"/>
            <a:ext cx="3987524" cy="2821173"/>
          </a:xfrm>
          <a:custGeom>
            <a:avLst/>
            <a:gdLst/>
            <a:ahLst/>
            <a:cxnLst/>
            <a:rect l="l" t="t" r="r" b="b"/>
            <a:pathLst>
              <a:path w="3987524" h="2821173">
                <a:moveTo>
                  <a:pt x="0" y="0"/>
                </a:moveTo>
                <a:lnTo>
                  <a:pt x="3987524" y="0"/>
                </a:lnTo>
                <a:lnTo>
                  <a:pt x="3987524" y="2821174"/>
                </a:lnTo>
                <a:lnTo>
                  <a:pt x="0" y="282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3" name="Group 43"/>
          <p:cNvGrpSpPr/>
          <p:nvPr/>
        </p:nvGrpSpPr>
        <p:grpSpPr>
          <a:xfrm>
            <a:off x="13081670" y="6749364"/>
            <a:ext cx="656743" cy="635139"/>
            <a:chOff x="0" y="0"/>
            <a:chExt cx="840446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171A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06.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3295171" y="7665716"/>
            <a:ext cx="2579428" cy="22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71"/>
              </a:lnSpc>
              <a:spcBef>
                <a:spcPct val="0"/>
              </a:spcBef>
            </a:pPr>
            <a:r>
              <a:rPr lang="en-US" sz="16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Konání druhého kola</a:t>
            </a:r>
          </a:p>
        </p:txBody>
      </p:sp>
      <p:sp>
        <p:nvSpPr>
          <p:cNvPr id="47" name="Freeform 47"/>
          <p:cNvSpPr/>
          <p:nvPr/>
        </p:nvSpPr>
        <p:spPr>
          <a:xfrm>
            <a:off x="10748495" y="8659140"/>
            <a:ext cx="710029" cy="729170"/>
          </a:xfrm>
          <a:custGeom>
            <a:avLst/>
            <a:gdLst/>
            <a:ahLst/>
            <a:cxnLst/>
            <a:rect l="l" t="t" r="r" b="b"/>
            <a:pathLst>
              <a:path w="710029" h="729170">
                <a:moveTo>
                  <a:pt x="0" y="0"/>
                </a:moveTo>
                <a:lnTo>
                  <a:pt x="710029" y="0"/>
                </a:lnTo>
                <a:lnTo>
                  <a:pt x="710029" y="729170"/>
                </a:lnTo>
                <a:lnTo>
                  <a:pt x="0" y="729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8" name="Freeform 48"/>
          <p:cNvSpPr/>
          <p:nvPr/>
        </p:nvSpPr>
        <p:spPr>
          <a:xfrm>
            <a:off x="15469351" y="8659140"/>
            <a:ext cx="710029" cy="729170"/>
          </a:xfrm>
          <a:custGeom>
            <a:avLst/>
            <a:gdLst/>
            <a:ahLst/>
            <a:cxnLst/>
            <a:rect l="l" t="t" r="r" b="b"/>
            <a:pathLst>
              <a:path w="710029" h="729170">
                <a:moveTo>
                  <a:pt x="0" y="0"/>
                </a:moveTo>
                <a:lnTo>
                  <a:pt x="710029" y="0"/>
                </a:lnTo>
                <a:lnTo>
                  <a:pt x="710029" y="729170"/>
                </a:lnTo>
                <a:lnTo>
                  <a:pt x="0" y="729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7285" y="255768"/>
            <a:ext cx="11499842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343825" y="3804929"/>
            <a:ext cx="10531459" cy="8923018"/>
          </a:xfrm>
          <a:custGeom>
            <a:avLst/>
            <a:gdLst/>
            <a:ahLst/>
            <a:cxnLst/>
            <a:rect l="l" t="t" r="r" b="b"/>
            <a:pathLst>
              <a:path w="10531459" h="8923018">
                <a:moveTo>
                  <a:pt x="0" y="0"/>
                </a:moveTo>
                <a:lnTo>
                  <a:pt x="10531459" y="0"/>
                </a:lnTo>
                <a:lnTo>
                  <a:pt x="10531459" y="8923018"/>
                </a:lnTo>
                <a:lnTo>
                  <a:pt x="0" y="892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45074" y="768671"/>
            <a:ext cx="12316577" cy="78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86"/>
              </a:lnSpc>
              <a:spcBef>
                <a:spcPct val="0"/>
              </a:spcBef>
            </a:pPr>
            <a:r>
              <a:rPr lang="en-US" sz="574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Únor - odevzdání přihlášek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02860" y="2284752"/>
            <a:ext cx="6475528" cy="1068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874"/>
              </a:lnSpc>
              <a:spcBef>
                <a:spcPct val="0"/>
              </a:spcBef>
            </a:pPr>
            <a:r>
              <a:rPr lang="en-US" sz="1878">
                <a:solidFill>
                  <a:srgbClr val="171A59"/>
                </a:solidFill>
                <a:latin typeface="Canva Sans"/>
                <a:ea typeface="Canva Sans"/>
                <a:cs typeface="Canva Sans"/>
                <a:sym typeface="Canva Sans"/>
              </a:rPr>
              <a:t>Do nematuritních oborů, tzn. s vyučením i bez něj, se obvykle přijímá na základě studijních výsledků v základní škole nebo podle motivace ke studiu vybraného oboru.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45074" y="2341902"/>
            <a:ext cx="656743" cy="635139"/>
            <a:chOff x="0" y="0"/>
            <a:chExt cx="84044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2C2F6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  <a:spcBef>
                  <a:spcPct val="0"/>
                </a:spcBef>
              </a:pPr>
              <a:r>
                <a:rPr lang="en-US" sz="2274" b="1" u="none" strike="noStrike">
                  <a:solidFill>
                    <a:srgbClr val="FFFE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402860" y="6192703"/>
            <a:ext cx="6210104" cy="136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756"/>
              </a:lnSpc>
              <a:spcBef>
                <a:spcPct val="0"/>
              </a:spcBef>
            </a:pPr>
            <a:r>
              <a:rPr lang="en-US" sz="1801">
                <a:solidFill>
                  <a:srgbClr val="171A59"/>
                </a:solidFill>
                <a:latin typeface="Canva Sans"/>
                <a:ea typeface="Canva Sans"/>
                <a:cs typeface="Canva Sans"/>
                <a:sym typeface="Canva Sans"/>
              </a:rPr>
              <a:t>Přihlášku podává za nezletilého uchazeče jeho zákonný zástupce. V případě elektronické přihlášky se veškerá komunikace se zákonným zástupcem vede v rámci systému, neposílá se žádný dopis fyzicky.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545074" y="4290739"/>
            <a:ext cx="656743" cy="635139"/>
            <a:chOff x="0" y="0"/>
            <a:chExt cx="840446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2C2F6F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FFFE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02.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402860" y="4243114"/>
            <a:ext cx="6277701" cy="1028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786"/>
              </a:lnSpc>
              <a:spcBef>
                <a:spcPct val="0"/>
              </a:spcBef>
            </a:pPr>
            <a:r>
              <a:rPr lang="en-US" sz="1821">
                <a:solidFill>
                  <a:srgbClr val="171A59"/>
                </a:solidFill>
                <a:latin typeface="Canva Sans"/>
                <a:ea typeface="Canva Sans"/>
                <a:cs typeface="Canva Sans"/>
                <a:sym typeface="Canva Sans"/>
              </a:rPr>
              <a:t>Ředitel školy však může vyhlásit školní přijímací zkoušku (ústní, písemnou nebo praktickou), aby si ověřil znalosti a dovednosti zájemců o obor.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545074" y="6240328"/>
            <a:ext cx="656743" cy="635139"/>
            <a:chOff x="0" y="0"/>
            <a:chExt cx="840446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2C2F6F"/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  <a:spcBef>
                  <a:spcPct val="0"/>
                </a:spcBef>
              </a:pPr>
              <a:r>
                <a:rPr lang="en-US" sz="2274" b="1" u="none" strike="noStrike">
                  <a:solidFill>
                    <a:srgbClr val="FFFE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8086" y="3768239"/>
            <a:ext cx="4358020" cy="3350228"/>
          </a:xfrm>
          <a:custGeom>
            <a:avLst/>
            <a:gdLst/>
            <a:ahLst/>
            <a:cxnLst/>
            <a:rect l="l" t="t" r="r" b="b"/>
            <a:pathLst>
              <a:path w="4358020" h="3350228">
                <a:moveTo>
                  <a:pt x="0" y="0"/>
                </a:moveTo>
                <a:lnTo>
                  <a:pt x="4358020" y="0"/>
                </a:lnTo>
                <a:lnTo>
                  <a:pt x="4358020" y="3350228"/>
                </a:lnTo>
                <a:lnTo>
                  <a:pt x="0" y="33502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7124" y="3768239"/>
            <a:ext cx="4358020" cy="3350228"/>
          </a:xfrm>
          <a:custGeom>
            <a:avLst/>
            <a:gdLst/>
            <a:ahLst/>
            <a:cxnLst/>
            <a:rect l="l" t="t" r="r" b="b"/>
            <a:pathLst>
              <a:path w="4358020" h="3350228">
                <a:moveTo>
                  <a:pt x="0" y="0"/>
                </a:moveTo>
                <a:lnTo>
                  <a:pt x="4358020" y="0"/>
                </a:lnTo>
                <a:lnTo>
                  <a:pt x="4358020" y="3350228"/>
                </a:lnTo>
                <a:lnTo>
                  <a:pt x="0" y="33502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96669" y="3883031"/>
            <a:ext cx="4358020" cy="3350228"/>
          </a:xfrm>
          <a:custGeom>
            <a:avLst/>
            <a:gdLst/>
            <a:ahLst/>
            <a:cxnLst/>
            <a:rect l="l" t="t" r="r" b="b"/>
            <a:pathLst>
              <a:path w="4358020" h="3350228">
                <a:moveTo>
                  <a:pt x="0" y="0"/>
                </a:moveTo>
                <a:lnTo>
                  <a:pt x="4358020" y="0"/>
                </a:lnTo>
                <a:lnTo>
                  <a:pt x="4358020" y="3350228"/>
                </a:lnTo>
                <a:lnTo>
                  <a:pt x="0" y="33502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477005" y="9580428"/>
            <a:ext cx="19326005" cy="1413145"/>
            <a:chOff x="0" y="0"/>
            <a:chExt cx="5089977" cy="372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9977" cy="372186"/>
            </a:xfrm>
            <a:custGeom>
              <a:avLst/>
              <a:gdLst/>
              <a:ahLst/>
              <a:cxnLst/>
              <a:rect l="l" t="t" r="r" b="b"/>
              <a:pathLst>
                <a:path w="5089977" h="372186">
                  <a:moveTo>
                    <a:pt x="0" y="0"/>
                  </a:moveTo>
                  <a:lnTo>
                    <a:pt x="5089977" y="0"/>
                  </a:lnTo>
                  <a:lnTo>
                    <a:pt x="5089977" y="372186"/>
                  </a:lnTo>
                  <a:lnTo>
                    <a:pt x="0" y="372186"/>
                  </a:ln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5089977" cy="391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708948" y="6602799"/>
            <a:ext cx="7315200" cy="3684201"/>
          </a:xfrm>
          <a:custGeom>
            <a:avLst/>
            <a:gdLst/>
            <a:ahLst/>
            <a:cxnLst/>
            <a:rect l="l" t="t" r="r" b="b"/>
            <a:pathLst>
              <a:path w="7315200" h="3684201">
                <a:moveTo>
                  <a:pt x="0" y="0"/>
                </a:moveTo>
                <a:lnTo>
                  <a:pt x="7315200" y="0"/>
                </a:lnTo>
                <a:lnTo>
                  <a:pt x="7315200" y="3684201"/>
                </a:lnTo>
                <a:lnTo>
                  <a:pt x="0" y="368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224156" y="4314266"/>
            <a:ext cx="656743" cy="635139"/>
            <a:chOff x="0" y="0"/>
            <a:chExt cx="84044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CBB65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45714" y="4271600"/>
            <a:ext cx="656743" cy="635139"/>
            <a:chOff x="0" y="0"/>
            <a:chExt cx="840446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CBB65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277644" y="4271600"/>
            <a:ext cx="656743" cy="635139"/>
            <a:chOff x="0" y="0"/>
            <a:chExt cx="840446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CBB65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947488" y="-1985844"/>
            <a:ext cx="4968619" cy="4805178"/>
            <a:chOff x="0" y="0"/>
            <a:chExt cx="840446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738658" y="7496233"/>
            <a:ext cx="1477316" cy="1428720"/>
            <a:chOff x="0" y="0"/>
            <a:chExt cx="840446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819230" y="1351340"/>
            <a:ext cx="12849668" cy="2201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7"/>
              </a:lnSpc>
            </a:pPr>
            <a:r>
              <a:rPr lang="en-US" sz="5412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Jak podat přihlášku - Dipsy.cz https://dipsy.cz/prihlaska/intro</a:t>
            </a:r>
          </a:p>
          <a:p>
            <a:pPr marL="0" lvl="0" indent="0" algn="l">
              <a:lnSpc>
                <a:spcPts val="5737"/>
              </a:lnSpc>
              <a:spcBef>
                <a:spcPct val="0"/>
              </a:spcBef>
            </a:pPr>
            <a:endParaRPr lang="en-US" sz="5412">
              <a:solidFill>
                <a:srgbClr val="171A59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967124" y="5048731"/>
            <a:ext cx="4252851" cy="134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4"/>
              </a:lnSpc>
              <a:spcBef>
                <a:spcPct val="0"/>
              </a:spcBef>
            </a:pPr>
            <a:r>
              <a:rPr lang="en-US" sz="3305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výpisem vytištěným z online systému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05524" y="4973081"/>
            <a:ext cx="3940310" cy="180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7"/>
              </a:lnSpc>
            </a:pPr>
            <a:r>
              <a:rPr lang="en-US" sz="3365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vyplněním tiskopisu s přílohami </a:t>
            </a:r>
          </a:p>
          <a:p>
            <a:pPr marL="0" lvl="0" indent="0" algn="ctr">
              <a:lnSpc>
                <a:spcPts val="3567"/>
              </a:lnSpc>
              <a:spcBef>
                <a:spcPct val="0"/>
              </a:spcBef>
            </a:pPr>
            <a:endParaRPr lang="en-US" sz="3365">
              <a:solidFill>
                <a:srgbClr val="171A59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938086" y="4991581"/>
            <a:ext cx="4358020" cy="538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3"/>
              </a:lnSpc>
              <a:spcBef>
                <a:spcPct val="0"/>
              </a:spcBef>
            </a:pPr>
            <a:r>
              <a:rPr lang="en-US" sz="3371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elektronicky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24156" y="7343125"/>
            <a:ext cx="6465053" cy="166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</a:pPr>
            <a:r>
              <a:rPr lang="en-US" sz="2024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U tištěného výpisu a papírového podání uchazeč neuvidí své vyhodnocené testy, musí požádat o nahlédnutí ředitele střední školy.</a:t>
            </a:r>
          </a:p>
          <a:p>
            <a:pPr algn="ctr">
              <a:lnSpc>
                <a:spcPts val="2631"/>
              </a:lnSpc>
              <a:spcBef>
                <a:spcPct val="0"/>
              </a:spcBef>
            </a:pPr>
            <a:endParaRPr lang="en-US" sz="2024">
              <a:solidFill>
                <a:srgbClr val="171A59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0204" y="439698"/>
            <a:ext cx="9727591" cy="9407604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144115"/>
            <a:ext cx="6498460" cy="8846913"/>
          </a:xfrm>
          <a:custGeom>
            <a:avLst/>
            <a:gdLst/>
            <a:ahLst/>
            <a:cxnLst/>
            <a:rect l="l" t="t" r="r" b="b"/>
            <a:pathLst>
              <a:path w="6498460" h="8846913">
                <a:moveTo>
                  <a:pt x="0" y="0"/>
                </a:moveTo>
                <a:lnTo>
                  <a:pt x="6498460" y="0"/>
                </a:lnTo>
                <a:lnTo>
                  <a:pt x="6498460" y="8846913"/>
                </a:lnTo>
                <a:lnTo>
                  <a:pt x="0" y="884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038295" y="1873315"/>
            <a:ext cx="6211411" cy="837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55"/>
              </a:lnSpc>
              <a:spcBef>
                <a:spcPct val="0"/>
              </a:spcBef>
            </a:pPr>
            <a:r>
              <a:rPr lang="en-US" sz="6090">
                <a:solidFill>
                  <a:srgbClr val="171A59"/>
                </a:solidFill>
                <a:latin typeface="Candal"/>
                <a:ea typeface="Candal"/>
                <a:cs typeface="Candal"/>
                <a:sym typeface="Candal"/>
              </a:rPr>
              <a:t>Březen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11840" y="3191740"/>
            <a:ext cx="11965874" cy="1492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22"/>
              </a:lnSpc>
              <a:spcBef>
                <a:spcPct val="0"/>
              </a:spcBef>
            </a:pPr>
            <a:r>
              <a:rPr lang="en-US" sz="3700">
                <a:solidFill>
                  <a:srgbClr val="171A59"/>
                </a:solidFill>
                <a:latin typeface="Canva Sans"/>
                <a:ea typeface="Canva Sans"/>
                <a:cs typeface="Canva Sans"/>
                <a:sym typeface="Canva Sans"/>
              </a:rPr>
              <a:t>Centrum určí 1. března místo konání JPZ uchazečem, a to jednu ze škol s oborem vzdělání s maturitní zkouškou, kam se uchazeč hlásí.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822554" y="5962474"/>
            <a:ext cx="6233607" cy="6028554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727017" y="7871589"/>
            <a:ext cx="1750640" cy="175064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A316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184150"/>
              <a:ext cx="7112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10111" y="-1724076"/>
            <a:ext cx="4474743" cy="4327548"/>
            <a:chOff x="0" y="0"/>
            <a:chExt cx="84044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997848" y="2276912"/>
            <a:ext cx="896699" cy="867202"/>
            <a:chOff x="0" y="0"/>
            <a:chExt cx="840446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</TotalTime>
  <Words>1906</Words>
  <Application>Microsoft Office PowerPoint</Application>
  <PresentationFormat>Vlastní</PresentationFormat>
  <Paragraphs>164</Paragraphs>
  <Slides>12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Canva Sans Bold</vt:lpstr>
      <vt:lpstr>Canva Sans</vt:lpstr>
      <vt:lpstr>Calibri</vt:lpstr>
      <vt:lpstr>Candal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Illustrative Brainstorming Presentation</dc:title>
  <dc:creator>Hňoupková Dana</dc:creator>
  <cp:lastModifiedBy>Hňoupková Dana</cp:lastModifiedBy>
  <cp:revision>4</cp:revision>
  <dcterms:created xsi:type="dcterms:W3CDTF">2006-08-16T00:00:00Z</dcterms:created>
  <dcterms:modified xsi:type="dcterms:W3CDTF">2024-12-16T06:03:28Z</dcterms:modified>
  <dc:identifier>DAGGlbeB7mw</dc:identifier>
</cp:coreProperties>
</file>